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9" r:id="rId3"/>
    <p:sldId id="263" r:id="rId4"/>
    <p:sldId id="262" r:id="rId5"/>
    <p:sldId id="264" r:id="rId6"/>
    <p:sldId id="265" r:id="rId7"/>
    <p:sldId id="266" r:id="rId8"/>
    <p:sldId id="268" r:id="rId9"/>
    <p:sldId id="285" r:id="rId10"/>
    <p:sldId id="269" r:id="rId11"/>
    <p:sldId id="270" r:id="rId12"/>
    <p:sldId id="273" r:id="rId13"/>
    <p:sldId id="274" r:id="rId14"/>
    <p:sldId id="275" r:id="rId15"/>
    <p:sldId id="286" r:id="rId16"/>
    <p:sldId id="276" r:id="rId17"/>
    <p:sldId id="277" r:id="rId18"/>
    <p:sldId id="278" r:id="rId19"/>
    <p:sldId id="284" r:id="rId20"/>
    <p:sldId id="279" r:id="rId21"/>
    <p:sldId id="280" r:id="rId22"/>
    <p:sldId id="281" r:id="rId23"/>
    <p:sldId id="282" r:id="rId24"/>
    <p:sldId id="283" r:id="rId25"/>
    <p:sldId id="287" r:id="rId26"/>
    <p:sldId id="288" r:id="rId27"/>
    <p:sldId id="289" r:id="rId2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DEF8"/>
    <a:srgbClr val="FF9900"/>
    <a:srgbClr val="A0D0BA"/>
    <a:srgbClr val="98BAA9"/>
    <a:srgbClr val="F9FBFA"/>
    <a:srgbClr val="000099"/>
    <a:srgbClr val="213F22"/>
    <a:srgbClr val="FFDE53"/>
    <a:srgbClr val="00569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90" d="100"/>
          <a:sy n="90" d="100"/>
        </p:scale>
        <p:origin x="-1254" y="-6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3/21/2017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40123" y="993642"/>
            <a:ext cx="7884682" cy="3255264"/>
          </a:xfrm>
        </p:spPr>
        <p:txBody>
          <a:bodyPr>
            <a:normAutofit fontScale="90000"/>
          </a:bodyPr>
          <a:lstStyle/>
          <a:p>
            <a:pPr algn="ctr"/>
            <a:r>
              <a:rPr lang="pt-PT" sz="4800" dirty="0" smtClean="0"/>
              <a:t>Seminário Técnico para os beneficiários de projetos aprovados na 1ª convocatória do </a:t>
            </a:r>
            <a:br>
              <a:rPr lang="pt-PT" sz="4800" dirty="0" smtClean="0"/>
            </a:br>
            <a:r>
              <a:rPr lang="pt-PT" sz="4800" dirty="0" smtClean="0"/>
              <a:t>Programa INTERREG V-A MAC 2014-2020</a:t>
            </a:r>
            <a:endParaRPr lang="pt-PT" sz="4800" dirty="0"/>
          </a:p>
        </p:txBody>
      </p:sp>
      <p:sp>
        <p:nvSpPr>
          <p:cNvPr id="5" name="Subtítulo 4"/>
          <p:cNvSpPr>
            <a:spLocks noGrp="1"/>
          </p:cNvSpPr>
          <p:nvPr>
            <p:ph type="subTitle" idx="1"/>
          </p:nvPr>
        </p:nvSpPr>
        <p:spPr>
          <a:xfrm>
            <a:off x="1100015" y="4494362"/>
            <a:ext cx="7315200" cy="1242204"/>
          </a:xfrm>
        </p:spPr>
        <p:txBody>
          <a:bodyPr>
            <a:normAutofit fontScale="70000" lnSpcReduction="20000"/>
          </a:bodyPr>
          <a:lstStyle/>
          <a:p>
            <a:pPr algn="r"/>
            <a:r>
              <a:rPr lang="pt-PT" b="1" i="1" dirty="0" smtClean="0"/>
              <a:t>14 de março de 2017-Las Palmas de </a:t>
            </a:r>
            <a:r>
              <a:rPr lang="pt-PT" b="1" i="1" dirty="0" err="1" smtClean="0"/>
              <a:t>Gran</a:t>
            </a:r>
            <a:r>
              <a:rPr lang="pt-PT" b="1" i="1" dirty="0" smtClean="0"/>
              <a:t> Canaria</a:t>
            </a:r>
          </a:p>
          <a:p>
            <a:pPr algn="r"/>
            <a:r>
              <a:rPr lang="pt-PT" b="1" i="1" dirty="0" smtClean="0"/>
              <a:t>16 de março de 2017-Santa Cruz de Tenerife</a:t>
            </a:r>
          </a:p>
          <a:p>
            <a:pPr algn="r"/>
            <a:r>
              <a:rPr lang="pt-PT" b="1" i="1" dirty="0" smtClean="0"/>
              <a:t>20 de março de 2017-Funchal, Madeira</a:t>
            </a:r>
          </a:p>
          <a:p>
            <a:pPr algn="r"/>
            <a:r>
              <a:rPr lang="pt-PT" b="1" i="1" dirty="0" smtClean="0"/>
              <a:t>22 de março de 2017-Angra do Heroísmo, Terceira, Açores</a:t>
            </a:r>
          </a:p>
          <a:p>
            <a:endParaRPr lang="es-ES_tradnl" b="1" dirty="0"/>
          </a:p>
          <a:p>
            <a:endParaRPr lang="es-ES" b="1" dirty="0"/>
          </a:p>
        </p:txBody>
      </p:sp>
      <p:pic>
        <p:nvPicPr>
          <p:cNvPr id="102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3262" y="980016"/>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PO INTERREG V A\Comunicação\logos\logo-alt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3263" y="4417473"/>
            <a:ext cx="2322918" cy="147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749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_tradnl" sz="2800" b="1" dirty="0" smtClean="0">
                <a:effectLst>
                  <a:outerShdw blurRad="38100" dist="38100" dir="2700000" algn="tl">
                    <a:srgbClr val="000000">
                      <a:alpha val="43137"/>
                    </a:srgbClr>
                  </a:outerShdw>
                </a:effectLst>
              </a:rPr>
              <a:t>A GESTÃO FINANCEIRA </a:t>
            </a:r>
            <a:br>
              <a:rPr lang="es-ES_tradnl" sz="2800" b="1" dirty="0" smtClean="0">
                <a:effectLst>
                  <a:outerShdw blurRad="38100" dist="38100" dir="2700000" algn="tl">
                    <a:srgbClr val="000000">
                      <a:alpha val="43137"/>
                    </a:srgbClr>
                  </a:outerShdw>
                </a:effectLst>
              </a:rPr>
            </a:br>
            <a:r>
              <a:rPr lang="es-ES_tradnl" sz="2800" b="1" dirty="0" smtClean="0">
                <a:effectLst>
                  <a:outerShdw blurRad="38100" dist="38100" dir="2700000" algn="tl">
                    <a:srgbClr val="000000">
                      <a:alpha val="43137"/>
                    </a:srgbClr>
                  </a:outerShdw>
                </a:effectLst>
              </a:rPr>
              <a:t>DOS </a:t>
            </a:r>
            <a:br>
              <a:rPr lang="es-ES_tradnl" sz="2800" b="1" dirty="0" smtClean="0">
                <a:effectLst>
                  <a:outerShdw blurRad="38100" dist="38100" dir="2700000" algn="tl">
                    <a:srgbClr val="000000">
                      <a:alpha val="43137"/>
                    </a:srgbClr>
                  </a:outerShdw>
                </a:effectLst>
              </a:rPr>
            </a:br>
            <a:r>
              <a:rPr lang="es-ES_tradnl" sz="2800" b="1" dirty="0" smtClean="0">
                <a:effectLst>
                  <a:outerShdw blurRad="38100" dist="38100" dir="2700000" algn="tl">
                    <a:srgbClr val="000000">
                      <a:alpha val="43137"/>
                    </a:srgbClr>
                  </a:outerShdw>
                </a:effectLst>
              </a:rPr>
              <a:t>PROJETOS</a:t>
            </a:r>
            <a:endParaRPr lang="es-ES" sz="2800" b="1" dirty="0">
              <a:effectLst>
                <a:outerShdw blurRad="38100" dist="38100" dir="2700000" algn="tl">
                  <a:srgbClr val="000000">
                    <a:alpha val="43137"/>
                  </a:srgbClr>
                </a:outerShdw>
              </a:effectLst>
            </a:endParaRPr>
          </a:p>
        </p:txBody>
      </p:sp>
      <p:sp>
        <p:nvSpPr>
          <p:cNvPr id="9" name="AutoShape 12"/>
          <p:cNvSpPr>
            <a:spLocks noChangeArrowheads="1"/>
          </p:cNvSpPr>
          <p:nvPr/>
        </p:nvSpPr>
        <p:spPr bwMode="auto">
          <a:xfrm>
            <a:off x="3676993" y="2053771"/>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1. O</a:t>
            </a:r>
            <a:r>
              <a:rPr lang="es-ES_tradnl" altLang="es-ES" sz="1600" b="1" dirty="0" smtClean="0">
                <a:solidFill>
                  <a:srgbClr val="000099"/>
                </a:solidFill>
                <a:latin typeface="+mj-lt"/>
                <a:cs typeface="Arial" panose="020B0604020202020204" pitchFamily="34" charset="0"/>
              </a:rPr>
              <a:t> </a:t>
            </a:r>
            <a:r>
              <a:rPr lang="es-ES_tradnl" altLang="es-ES" sz="1600" b="1" dirty="0">
                <a:solidFill>
                  <a:srgbClr val="000099"/>
                </a:solidFill>
                <a:latin typeface="+mj-lt"/>
                <a:cs typeface="Arial" panose="020B0604020202020204" pitchFamily="34" charset="0"/>
              </a:rPr>
              <a:t>CIRCUITO </a:t>
            </a:r>
            <a:r>
              <a:rPr lang="es-ES_tradnl" altLang="es-ES" sz="1600" b="1" dirty="0" smtClean="0">
                <a:solidFill>
                  <a:srgbClr val="000099"/>
                </a:solidFill>
                <a:latin typeface="+mj-lt"/>
                <a:cs typeface="Arial" panose="020B0604020202020204" pitchFamily="34" charset="0"/>
              </a:rPr>
              <a:t>FINANCEIRO</a:t>
            </a:r>
            <a:r>
              <a:rPr lang="es-ES_tradnl" altLang="es-ES" sz="1600" b="1" dirty="0">
                <a:solidFill>
                  <a:srgbClr val="000099"/>
                </a:solidFill>
                <a:latin typeface="+mj-lt"/>
                <a:cs typeface="Arial" panose="020B0604020202020204" pitchFamily="34" charset="0"/>
              </a:rPr>
              <a:t>: </a:t>
            </a:r>
            <a:r>
              <a:rPr lang="es-ES_tradnl" altLang="es-ES" sz="1600" b="1" dirty="0" smtClean="0">
                <a:solidFill>
                  <a:srgbClr val="000099"/>
                </a:solidFill>
                <a:latin typeface="+mj-lt"/>
                <a:cs typeface="Arial" panose="020B0604020202020204" pitchFamily="34" charset="0"/>
              </a:rPr>
              <a:t>DESPESAS E PAGAMENTOS</a:t>
            </a:r>
            <a:endParaRPr lang="es-ES_tradnl" altLang="es-ES" sz="1600" b="1" dirty="0">
              <a:solidFill>
                <a:srgbClr val="000099"/>
              </a:solidFill>
              <a:latin typeface="+mj-lt"/>
              <a:cs typeface="Arial" panose="020B0604020202020204" pitchFamily="34" charset="0"/>
            </a:endParaRPr>
          </a:p>
        </p:txBody>
      </p:sp>
      <p:sp>
        <p:nvSpPr>
          <p:cNvPr id="11" name="AutoShape 12"/>
          <p:cNvSpPr>
            <a:spLocks noChangeArrowheads="1"/>
          </p:cNvSpPr>
          <p:nvPr/>
        </p:nvSpPr>
        <p:spPr bwMode="auto">
          <a:xfrm>
            <a:off x="3672871" y="3092198"/>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2. </a:t>
            </a:r>
            <a:r>
              <a:rPr lang="es-ES_tradnl" altLang="es-ES" sz="1600" b="1" dirty="0" smtClean="0">
                <a:solidFill>
                  <a:srgbClr val="000099"/>
                </a:solidFill>
                <a:latin typeface="+mj-lt"/>
                <a:cs typeface="Arial" panose="020B0604020202020204" pitchFamily="34" charset="0"/>
              </a:rPr>
              <a:t>A ELEGIBILIDADE DA DESPESA</a:t>
            </a:r>
            <a:endParaRPr lang="es-ES_tradnl" altLang="es-ES" sz="1600" b="1" dirty="0">
              <a:solidFill>
                <a:srgbClr val="000099"/>
              </a:solidFill>
              <a:latin typeface="+mj-lt"/>
              <a:cs typeface="Arial" panose="020B0604020202020204" pitchFamily="34" charset="0"/>
            </a:endParaRPr>
          </a:p>
        </p:txBody>
      </p:sp>
      <p:sp>
        <p:nvSpPr>
          <p:cNvPr id="12" name="AutoShape 12"/>
          <p:cNvSpPr>
            <a:spLocks noChangeArrowheads="1"/>
          </p:cNvSpPr>
          <p:nvPr/>
        </p:nvSpPr>
        <p:spPr bwMode="auto">
          <a:xfrm>
            <a:off x="3672871" y="4099473"/>
            <a:ext cx="7831266" cy="684212"/>
          </a:xfrm>
          <a:prstGeom prst="bevel">
            <a:avLst>
              <a:gd name="adj" fmla="val 125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90000" anchor="ctr"/>
          <a:lstStyle>
            <a:lvl1pPr>
              <a:tabLst>
                <a:tab pos="384175" algn="l"/>
              </a:tabLst>
              <a:defRPr>
                <a:solidFill>
                  <a:schemeClr val="tx1"/>
                </a:solidFill>
                <a:latin typeface="Arial" panose="020B0604020202020204" pitchFamily="34" charset="0"/>
              </a:defRPr>
            </a:lvl1pPr>
            <a:lvl2pPr>
              <a:tabLst>
                <a:tab pos="384175" algn="l"/>
              </a:tabLst>
              <a:defRPr>
                <a:solidFill>
                  <a:schemeClr val="tx1"/>
                </a:solidFill>
                <a:latin typeface="Arial" panose="020B0604020202020204" pitchFamily="34" charset="0"/>
              </a:defRPr>
            </a:lvl2pPr>
            <a:lvl3pPr>
              <a:tabLst>
                <a:tab pos="384175" algn="l"/>
              </a:tabLst>
              <a:defRPr>
                <a:solidFill>
                  <a:schemeClr val="tx1"/>
                </a:solidFill>
                <a:latin typeface="Arial" panose="020B0604020202020204" pitchFamily="34" charset="0"/>
              </a:defRPr>
            </a:lvl3pPr>
            <a:lvl4pPr>
              <a:tabLst>
                <a:tab pos="384175" algn="l"/>
              </a:tabLst>
              <a:defRPr>
                <a:solidFill>
                  <a:schemeClr val="tx1"/>
                </a:solidFill>
                <a:latin typeface="Arial" panose="020B0604020202020204" pitchFamily="34" charset="0"/>
              </a:defRPr>
            </a:lvl4pPr>
            <a:lvl5pPr>
              <a:tabLst>
                <a:tab pos="384175" algn="l"/>
              </a:tabLst>
              <a:defRPr>
                <a:solidFill>
                  <a:schemeClr val="tx1"/>
                </a:solidFill>
                <a:latin typeface="Arial" panose="020B0604020202020204" pitchFamily="34" charset="0"/>
              </a:defRPr>
            </a:lvl5pPr>
            <a:lvl6pPr fontAlgn="base">
              <a:spcBef>
                <a:spcPct val="0"/>
              </a:spcBef>
              <a:spcAft>
                <a:spcPct val="0"/>
              </a:spcAft>
              <a:tabLst>
                <a:tab pos="384175" algn="l"/>
              </a:tabLst>
              <a:defRPr>
                <a:solidFill>
                  <a:schemeClr val="tx1"/>
                </a:solidFill>
                <a:latin typeface="Arial" panose="020B0604020202020204" pitchFamily="34" charset="0"/>
              </a:defRPr>
            </a:lvl6pPr>
            <a:lvl7pPr fontAlgn="base">
              <a:spcBef>
                <a:spcPct val="0"/>
              </a:spcBef>
              <a:spcAft>
                <a:spcPct val="0"/>
              </a:spcAft>
              <a:tabLst>
                <a:tab pos="384175" algn="l"/>
              </a:tabLst>
              <a:defRPr>
                <a:solidFill>
                  <a:schemeClr val="tx1"/>
                </a:solidFill>
                <a:latin typeface="Arial" panose="020B0604020202020204" pitchFamily="34" charset="0"/>
              </a:defRPr>
            </a:lvl7pPr>
            <a:lvl8pPr fontAlgn="base">
              <a:spcBef>
                <a:spcPct val="0"/>
              </a:spcBef>
              <a:spcAft>
                <a:spcPct val="0"/>
              </a:spcAft>
              <a:tabLst>
                <a:tab pos="384175" algn="l"/>
              </a:tabLst>
              <a:defRPr>
                <a:solidFill>
                  <a:schemeClr val="tx1"/>
                </a:solidFill>
                <a:latin typeface="Arial" panose="020B0604020202020204" pitchFamily="34" charset="0"/>
              </a:defRPr>
            </a:lvl8pPr>
            <a:lvl9pPr fontAlgn="base">
              <a:spcBef>
                <a:spcPct val="0"/>
              </a:spcBef>
              <a:spcAft>
                <a:spcPct val="0"/>
              </a:spcAft>
              <a:tabLst>
                <a:tab pos="384175" algn="l"/>
              </a:tabLst>
              <a:defRPr>
                <a:solidFill>
                  <a:schemeClr val="tx1"/>
                </a:solidFill>
                <a:latin typeface="Arial" panose="020B0604020202020204" pitchFamily="34" charset="0"/>
              </a:defRPr>
            </a:lvl9pPr>
          </a:lstStyle>
          <a:p>
            <a:pPr eaLnBrk="0" hangingPunct="0">
              <a:spcBef>
                <a:spcPct val="50000"/>
              </a:spcBef>
            </a:pPr>
            <a:r>
              <a:rPr lang="es-ES_tradnl" altLang="es-ES" sz="1600" b="1" dirty="0">
                <a:solidFill>
                  <a:srgbClr val="000099"/>
                </a:solidFill>
                <a:latin typeface="+mj-lt"/>
                <a:cs typeface="Arial" panose="020B0604020202020204" pitchFamily="34" charset="0"/>
              </a:rPr>
              <a:t>3. </a:t>
            </a:r>
            <a:r>
              <a:rPr lang="es-ES_tradnl" altLang="es-ES" sz="1600" b="1" dirty="0" smtClean="0">
                <a:solidFill>
                  <a:srgbClr val="000099"/>
                </a:solidFill>
                <a:latin typeface="+mj-lt"/>
                <a:cs typeface="Arial" panose="020B0604020202020204" pitchFamily="34" charset="0"/>
              </a:rPr>
              <a:t>A DESPESA </a:t>
            </a:r>
            <a:r>
              <a:rPr lang="es-ES_tradnl" altLang="es-ES" sz="1600" b="1" dirty="0">
                <a:solidFill>
                  <a:srgbClr val="000099"/>
                </a:solidFill>
                <a:latin typeface="+mj-lt"/>
                <a:cs typeface="Arial" panose="020B0604020202020204" pitchFamily="34" charset="0"/>
              </a:rPr>
              <a:t>FEDER </a:t>
            </a:r>
            <a:r>
              <a:rPr lang="es-ES_tradnl" altLang="es-ES" sz="1600" b="1" dirty="0" smtClean="0">
                <a:solidFill>
                  <a:srgbClr val="000099"/>
                </a:solidFill>
                <a:latin typeface="+mj-lt"/>
                <a:cs typeface="Arial" panose="020B0604020202020204" pitchFamily="34" charset="0"/>
              </a:rPr>
              <a:t>FORA DO ESPAÇO </a:t>
            </a:r>
            <a:r>
              <a:rPr lang="es-ES_tradnl" altLang="es-ES" sz="1600" b="1" dirty="0">
                <a:solidFill>
                  <a:srgbClr val="000099"/>
                </a:solidFill>
                <a:latin typeface="+mj-lt"/>
                <a:cs typeface="Arial" panose="020B0604020202020204" pitchFamily="34" charset="0"/>
              </a:rPr>
              <a:t>DE </a:t>
            </a:r>
            <a:r>
              <a:rPr lang="es-ES_tradnl" altLang="es-ES" sz="1600" b="1" dirty="0" smtClean="0">
                <a:solidFill>
                  <a:srgbClr val="000099"/>
                </a:solidFill>
                <a:latin typeface="+mj-lt"/>
                <a:cs typeface="Arial" panose="020B0604020202020204" pitchFamily="34" charset="0"/>
              </a:rPr>
              <a:t>COOPERAÇÃO</a:t>
            </a:r>
            <a:endParaRPr lang="es-ES_tradnl" altLang="es-ES" sz="1600" b="1" dirty="0">
              <a:solidFill>
                <a:srgbClr val="000099"/>
              </a:solidFill>
              <a:latin typeface="+mj-lt"/>
              <a:cs typeface="Arial" panose="020B0604020202020204" pitchFamily="34" charset="0"/>
            </a:endParaRPr>
          </a:p>
        </p:txBody>
      </p:sp>
      <p:pic>
        <p:nvPicPr>
          <p:cNvPr id="10"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27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364302"/>
            <a:ext cx="2843897" cy="2451864"/>
          </a:xfrm>
          <a:solidFill>
            <a:schemeClr val="bg1"/>
          </a:solidFill>
          <a:ln>
            <a:solidFill>
              <a:schemeClr val="bg1"/>
            </a:solidFill>
          </a:ln>
        </p:spPr>
        <p:txBody>
          <a:bodyPr anchor="ctr">
            <a:normAutofit/>
          </a:bodyPr>
          <a:lstStyle/>
          <a:p>
            <a:pPr algn="ctr"/>
            <a:r>
              <a:rPr lang="es-ES_tradnl" sz="2000" b="1" dirty="0" smtClean="0">
                <a:solidFill>
                  <a:srgbClr val="FF9900"/>
                </a:solidFill>
              </a:rPr>
              <a:t>ADIANTAMENTO</a:t>
            </a:r>
            <a:endParaRPr lang="es-ES" sz="2000" b="1" dirty="0">
              <a:solidFill>
                <a:srgbClr val="FF9900"/>
              </a:solidFill>
            </a:endParaRPr>
          </a:p>
        </p:txBody>
      </p:sp>
      <p:cxnSp>
        <p:nvCxnSpPr>
          <p:cNvPr id="20" name="AutoShape 19"/>
          <p:cNvCxnSpPr>
            <a:cxnSpLocks noChangeShapeType="1"/>
            <a:stCxn id="50" idx="3"/>
          </p:cNvCxnSpPr>
          <p:nvPr/>
        </p:nvCxnSpPr>
        <p:spPr bwMode="auto">
          <a:xfrm flipV="1">
            <a:off x="5865091" y="2191146"/>
            <a:ext cx="3664614" cy="4987"/>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AutoShape 20"/>
          <p:cNvCxnSpPr>
            <a:cxnSpLocks noChangeShapeType="1"/>
            <a:stCxn id="52" idx="3"/>
          </p:cNvCxnSpPr>
          <p:nvPr/>
        </p:nvCxnSpPr>
        <p:spPr bwMode="auto">
          <a:xfrm>
            <a:off x="5865089" y="2684440"/>
            <a:ext cx="3664614" cy="8945"/>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21"/>
          <p:cNvSpPr txBox="1">
            <a:spLocks noChangeArrowheads="1"/>
          </p:cNvSpPr>
          <p:nvPr/>
        </p:nvSpPr>
        <p:spPr bwMode="auto">
          <a:xfrm>
            <a:off x="6290540" y="1054361"/>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smtClean="0">
                <a:solidFill>
                  <a:srgbClr val="800080"/>
                </a:solidFill>
                <a:latin typeface="Arial Narrow" panose="020B0606020202030204" pitchFamily="34" charset="0"/>
              </a:rPr>
              <a:t>Pedido </a:t>
            </a:r>
            <a:r>
              <a:rPr lang="es-ES" altLang="es-ES" sz="1200" dirty="0" err="1" smtClean="0">
                <a:solidFill>
                  <a:srgbClr val="800080"/>
                </a:solidFill>
                <a:latin typeface="Arial Narrow" panose="020B0606020202030204" pitchFamily="34" charset="0"/>
              </a:rPr>
              <a:t>adiantamento</a:t>
            </a:r>
            <a:r>
              <a:rPr lang="es-ES" altLang="es-ES" sz="1200" dirty="0" smtClean="0">
                <a:solidFill>
                  <a:srgbClr val="800080"/>
                </a:solidFill>
                <a:latin typeface="Arial Narrow" panose="020B0606020202030204" pitchFamily="34" charset="0"/>
              </a:rPr>
              <a:t> </a:t>
            </a:r>
            <a:r>
              <a:rPr lang="es-ES" altLang="es-ES" sz="1200" dirty="0">
                <a:solidFill>
                  <a:srgbClr val="800080"/>
                </a:solidFill>
                <a:latin typeface="Arial Narrow" panose="020B0606020202030204" pitchFamily="34" charset="0"/>
              </a:rPr>
              <a:t>BP</a:t>
            </a:r>
          </a:p>
        </p:txBody>
      </p:sp>
      <p:grpSp>
        <p:nvGrpSpPr>
          <p:cNvPr id="32" name="Group 31"/>
          <p:cNvGrpSpPr>
            <a:grpSpLocks/>
          </p:cNvGrpSpPr>
          <p:nvPr/>
        </p:nvGrpSpPr>
        <p:grpSpPr bwMode="auto">
          <a:xfrm>
            <a:off x="9694140" y="3536517"/>
            <a:ext cx="1371600" cy="677862"/>
            <a:chOff x="624" y="2688"/>
            <a:chExt cx="864" cy="407"/>
          </a:xfrm>
        </p:grpSpPr>
        <p:sp>
          <p:nvSpPr>
            <p:cNvPr id="33" name="Rectangle 32"/>
            <p:cNvSpPr>
              <a:spLocks noChangeArrowheads="1"/>
            </p:cNvSpPr>
            <p:nvPr/>
          </p:nvSpPr>
          <p:spPr bwMode="auto">
            <a:xfrm>
              <a:off x="624" y="2688"/>
              <a:ext cx="864" cy="40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34" name="Text Box 33"/>
            <p:cNvSpPr txBox="1">
              <a:spLocks noChangeArrowheads="1"/>
            </p:cNvSpPr>
            <p:nvPr/>
          </p:nvSpPr>
          <p:spPr bwMode="auto">
            <a:xfrm>
              <a:off x="672" y="2736"/>
              <a:ext cx="816" cy="314"/>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prstClr val="white"/>
                  </a:solidFill>
                  <a:latin typeface="Arial Narrow" panose="020B0606020202030204" pitchFamily="34" charset="0"/>
                </a:rPr>
                <a:t>Secretaria </a:t>
              </a:r>
              <a:r>
                <a:rPr lang="es-ES" altLang="es-ES" sz="1400" dirty="0">
                  <a:solidFill>
                    <a:prstClr val="white"/>
                  </a:solidFill>
                  <a:latin typeface="Arial Narrow" panose="020B0606020202030204" pitchFamily="34" charset="0"/>
                </a:rPr>
                <a:t>Conjunta</a:t>
              </a:r>
            </a:p>
          </p:txBody>
        </p:sp>
      </p:grpSp>
      <p:cxnSp>
        <p:nvCxnSpPr>
          <p:cNvPr id="41" name="AutoShape 40"/>
          <p:cNvCxnSpPr>
            <a:cxnSpLocks noChangeShapeType="1"/>
          </p:cNvCxnSpPr>
          <p:nvPr/>
        </p:nvCxnSpPr>
        <p:spPr bwMode="auto">
          <a:xfrm>
            <a:off x="5848610" y="1267295"/>
            <a:ext cx="3681095" cy="831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 Box 46"/>
          <p:cNvSpPr txBox="1">
            <a:spLocks noChangeArrowheads="1"/>
          </p:cNvSpPr>
          <p:nvPr/>
        </p:nvSpPr>
        <p:spPr bwMode="auto">
          <a:xfrm>
            <a:off x="10253133" y="2862839"/>
            <a:ext cx="1526189" cy="646331"/>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200" dirty="0" smtClean="0">
                <a:solidFill>
                  <a:srgbClr val="7030A0"/>
                </a:solidFill>
                <a:latin typeface="Arial Narrow" panose="020B0606020202030204" pitchFamily="34" charset="0"/>
              </a:rPr>
              <a:t>Pedidos de </a:t>
            </a:r>
            <a:r>
              <a:rPr lang="es-ES" altLang="es-ES" sz="1200" dirty="0" err="1" smtClean="0">
                <a:solidFill>
                  <a:srgbClr val="7030A0"/>
                </a:solidFill>
                <a:latin typeface="Arial Narrow" panose="020B0606020202030204" pitchFamily="34" charset="0"/>
              </a:rPr>
              <a:t>adiantamento</a:t>
            </a:r>
            <a:r>
              <a:rPr lang="es-ES" altLang="es-ES" sz="1200" dirty="0" smtClean="0">
                <a:solidFill>
                  <a:srgbClr val="7030A0"/>
                </a:solidFill>
                <a:latin typeface="Arial Narrow" panose="020B0606020202030204" pitchFamily="34" charset="0"/>
              </a:rPr>
              <a:t> por </a:t>
            </a:r>
            <a:r>
              <a:rPr lang="es-ES" altLang="es-ES" sz="1200" dirty="0" err="1" smtClean="0">
                <a:solidFill>
                  <a:srgbClr val="7030A0"/>
                </a:solidFill>
                <a:latin typeface="Arial Narrow" panose="020B0606020202030204" pitchFamily="34" charset="0"/>
              </a:rPr>
              <a:t>beneficiário</a:t>
            </a:r>
            <a:endParaRPr lang="es-ES" altLang="es-ES" sz="1200" dirty="0">
              <a:solidFill>
                <a:srgbClr val="7030A0"/>
              </a:solidFill>
              <a:latin typeface="Arial Narrow" panose="020B0606020202030204" pitchFamily="34" charset="0"/>
            </a:endParaRPr>
          </a:p>
        </p:txBody>
      </p:sp>
      <p:cxnSp>
        <p:nvCxnSpPr>
          <p:cNvPr id="46" name="AutoShape 49"/>
          <p:cNvCxnSpPr>
            <a:cxnSpLocks noChangeShapeType="1"/>
            <a:stCxn id="33" idx="1"/>
            <a:endCxn id="65" idx="3"/>
          </p:cNvCxnSpPr>
          <p:nvPr/>
        </p:nvCxnSpPr>
        <p:spPr bwMode="auto">
          <a:xfrm flipH="1">
            <a:off x="8105480" y="3875448"/>
            <a:ext cx="1588660" cy="6647"/>
          </a:xfrm>
          <a:prstGeom prst="straightConnector1">
            <a:avLst/>
          </a:prstGeom>
          <a:noFill/>
          <a:ln w="19050">
            <a:solidFill>
              <a:srgbClr val="0099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 Box 5"/>
          <p:cNvSpPr txBox="1">
            <a:spLocks noChangeArrowheads="1"/>
          </p:cNvSpPr>
          <p:nvPr/>
        </p:nvSpPr>
        <p:spPr bwMode="auto">
          <a:xfrm>
            <a:off x="4181565" y="2042244"/>
            <a:ext cx="1683526"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 2</a:t>
            </a:r>
            <a:endParaRPr lang="es-ES" altLang="es-ES" sz="1400" dirty="0">
              <a:solidFill>
                <a:prstClr val="white"/>
              </a:solidFill>
              <a:latin typeface="Arial Narrow" panose="020B0606020202030204" pitchFamily="34" charset="0"/>
            </a:endParaRPr>
          </a:p>
        </p:txBody>
      </p:sp>
      <p:sp>
        <p:nvSpPr>
          <p:cNvPr id="51" name="Text Box 5"/>
          <p:cNvSpPr txBox="1">
            <a:spLocks noGrp="1" noChangeArrowheads="1"/>
          </p:cNvSpPr>
          <p:nvPr>
            <p:ph idx="1"/>
          </p:nvPr>
        </p:nvSpPr>
        <p:spPr bwMode="auto">
          <a:xfrm>
            <a:off x="4188547" y="1119843"/>
            <a:ext cx="1685780" cy="286232"/>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0" indent="0" algn="ctr" eaLnBrk="1" hangingPunct="1">
              <a:spcBef>
                <a:spcPct val="50000"/>
              </a:spcBef>
              <a:buNone/>
            </a:pPr>
            <a:r>
              <a:rPr lang="es-ES_tradnl" altLang="es-ES" sz="1400" dirty="0" err="1" smtClean="0">
                <a:solidFill>
                  <a:schemeClr val="bg1"/>
                </a:solidFill>
                <a:latin typeface="Arial Narrow" panose="020B0606020202030204" pitchFamily="34" charset="0"/>
              </a:rPr>
              <a:t>Beneficiário</a:t>
            </a:r>
            <a:r>
              <a:rPr lang="es-ES_tradnl" altLang="es-ES" sz="1400" dirty="0" smtClean="0">
                <a:solidFill>
                  <a:schemeClr val="bg1"/>
                </a:solidFill>
                <a:latin typeface="Arial Narrow" panose="020B0606020202030204" pitchFamily="34" charset="0"/>
              </a:rPr>
              <a:t> </a:t>
            </a:r>
            <a:r>
              <a:rPr lang="es-ES_tradnl" altLang="es-ES" sz="1400" dirty="0">
                <a:solidFill>
                  <a:schemeClr val="bg1"/>
                </a:solidFill>
                <a:latin typeface="Arial Narrow" panose="020B0606020202030204" pitchFamily="34" charset="0"/>
              </a:rPr>
              <a:t>Principal</a:t>
            </a:r>
            <a:endParaRPr lang="es-ES" altLang="es-ES" sz="1400" dirty="0">
              <a:solidFill>
                <a:schemeClr val="bg1"/>
              </a:solidFill>
              <a:latin typeface="Arial Narrow" panose="020B0606020202030204" pitchFamily="34" charset="0"/>
            </a:endParaRPr>
          </a:p>
        </p:txBody>
      </p:sp>
      <p:sp>
        <p:nvSpPr>
          <p:cNvPr id="52" name="Text Box 5"/>
          <p:cNvSpPr txBox="1">
            <a:spLocks noChangeArrowheads="1"/>
          </p:cNvSpPr>
          <p:nvPr/>
        </p:nvSpPr>
        <p:spPr bwMode="auto">
          <a:xfrm>
            <a:off x="4168236" y="2530551"/>
            <a:ext cx="169685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 3</a:t>
            </a:r>
            <a:endParaRPr lang="es-ES" altLang="es-ES" sz="1400" dirty="0">
              <a:solidFill>
                <a:prstClr val="white"/>
              </a:solidFill>
              <a:latin typeface="Arial Narrow" panose="020B0606020202030204" pitchFamily="34" charset="0"/>
            </a:endParaRPr>
          </a:p>
        </p:txBody>
      </p:sp>
      <p:grpSp>
        <p:nvGrpSpPr>
          <p:cNvPr id="64" name="Group 31"/>
          <p:cNvGrpSpPr>
            <a:grpSpLocks/>
          </p:cNvGrpSpPr>
          <p:nvPr/>
        </p:nvGrpSpPr>
        <p:grpSpPr bwMode="auto">
          <a:xfrm>
            <a:off x="6733880" y="3543162"/>
            <a:ext cx="1371600" cy="677865"/>
            <a:chOff x="624" y="2362"/>
            <a:chExt cx="864" cy="407"/>
          </a:xfrm>
        </p:grpSpPr>
        <p:sp>
          <p:nvSpPr>
            <p:cNvPr id="65" name="Rectangle 32"/>
            <p:cNvSpPr>
              <a:spLocks noChangeArrowheads="1"/>
            </p:cNvSpPr>
            <p:nvPr/>
          </p:nvSpPr>
          <p:spPr bwMode="auto">
            <a:xfrm>
              <a:off x="624" y="2362"/>
              <a:ext cx="864" cy="40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66" name="Text Box 33"/>
            <p:cNvSpPr txBox="1">
              <a:spLocks noChangeArrowheads="1"/>
            </p:cNvSpPr>
            <p:nvPr/>
          </p:nvSpPr>
          <p:spPr bwMode="auto">
            <a:xfrm>
              <a:off x="672" y="2406"/>
              <a:ext cx="816" cy="314"/>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err="1" smtClean="0">
                  <a:solidFill>
                    <a:prstClr val="white"/>
                  </a:solidFill>
                  <a:latin typeface="Arial Narrow" panose="020B0606020202030204" pitchFamily="34" charset="0"/>
                </a:rPr>
                <a:t>Autoridade</a:t>
              </a:r>
              <a:r>
                <a:rPr lang="es-ES" altLang="es-ES" sz="1400" dirty="0" smtClean="0">
                  <a:solidFill>
                    <a:prstClr val="white"/>
                  </a:solidFill>
                  <a:latin typeface="Arial Narrow" panose="020B0606020202030204" pitchFamily="34" charset="0"/>
                </a:rPr>
                <a:t> </a:t>
              </a:r>
              <a:r>
                <a:rPr lang="es-ES" altLang="es-ES" sz="1400" dirty="0">
                  <a:solidFill>
                    <a:prstClr val="white"/>
                  </a:solidFill>
                  <a:latin typeface="Arial Narrow" panose="020B0606020202030204" pitchFamily="34" charset="0"/>
                </a:rPr>
                <a:t>de </a:t>
              </a:r>
              <a:r>
                <a:rPr lang="es-ES" altLang="es-ES" sz="1400" dirty="0" err="1" smtClean="0">
                  <a:solidFill>
                    <a:prstClr val="white"/>
                  </a:solidFill>
                  <a:latin typeface="Arial Narrow" panose="020B0606020202030204" pitchFamily="34" charset="0"/>
                </a:rPr>
                <a:t>Certificação</a:t>
              </a:r>
              <a:endParaRPr lang="es-ES" altLang="es-ES" sz="1400" dirty="0">
                <a:solidFill>
                  <a:prstClr val="white"/>
                </a:solidFill>
                <a:latin typeface="Arial Narrow" panose="020B0606020202030204" pitchFamily="34" charset="0"/>
              </a:endParaRPr>
            </a:p>
          </p:txBody>
        </p:sp>
      </p:grpSp>
      <p:sp>
        <p:nvSpPr>
          <p:cNvPr id="61" name="Text Box 21"/>
          <p:cNvSpPr txBox="1">
            <a:spLocks noChangeArrowheads="1"/>
          </p:cNvSpPr>
          <p:nvPr/>
        </p:nvSpPr>
        <p:spPr bwMode="auto">
          <a:xfrm>
            <a:off x="6332105" y="1982614"/>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smtClean="0">
                <a:solidFill>
                  <a:srgbClr val="800080"/>
                </a:solidFill>
                <a:latin typeface="Arial Narrow" panose="020B0606020202030204" pitchFamily="34" charset="0"/>
              </a:rPr>
              <a:t>Pedido </a:t>
            </a:r>
            <a:r>
              <a:rPr lang="es-ES" altLang="es-ES" sz="1200" dirty="0" err="1" smtClean="0">
                <a:solidFill>
                  <a:srgbClr val="800080"/>
                </a:solidFill>
                <a:latin typeface="Arial Narrow" panose="020B0606020202030204" pitchFamily="34" charset="0"/>
              </a:rPr>
              <a:t>adiantamento</a:t>
            </a:r>
            <a:r>
              <a:rPr lang="es-ES" altLang="es-ES" sz="1200" dirty="0" smtClean="0">
                <a:solidFill>
                  <a:srgbClr val="800080"/>
                </a:solidFill>
                <a:latin typeface="Arial Narrow" panose="020B0606020202030204" pitchFamily="34" charset="0"/>
              </a:rPr>
              <a:t> </a:t>
            </a:r>
            <a:r>
              <a:rPr lang="es-ES" altLang="es-ES" sz="1200" dirty="0">
                <a:solidFill>
                  <a:srgbClr val="800080"/>
                </a:solidFill>
                <a:latin typeface="Arial Narrow" panose="020B0606020202030204" pitchFamily="34" charset="0"/>
              </a:rPr>
              <a:t>BF 2</a:t>
            </a:r>
          </a:p>
        </p:txBody>
      </p:sp>
      <p:sp>
        <p:nvSpPr>
          <p:cNvPr id="62" name="Text Box 21"/>
          <p:cNvSpPr txBox="1">
            <a:spLocks noChangeArrowheads="1"/>
          </p:cNvSpPr>
          <p:nvPr/>
        </p:nvSpPr>
        <p:spPr bwMode="auto">
          <a:xfrm>
            <a:off x="6345959" y="2495230"/>
            <a:ext cx="19812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200" dirty="0">
                <a:solidFill>
                  <a:srgbClr val="800080"/>
                </a:solidFill>
                <a:latin typeface="Arial Narrow" panose="020B0606020202030204" pitchFamily="34" charset="0"/>
              </a:rPr>
              <a:t>Pedido </a:t>
            </a:r>
            <a:r>
              <a:rPr lang="es-ES" altLang="es-ES" sz="1200" dirty="0" err="1" smtClean="0">
                <a:solidFill>
                  <a:srgbClr val="800080"/>
                </a:solidFill>
                <a:latin typeface="Arial Narrow" panose="020B0606020202030204" pitchFamily="34" charset="0"/>
              </a:rPr>
              <a:t>adiantamento</a:t>
            </a:r>
            <a:r>
              <a:rPr lang="es-ES" altLang="es-ES" sz="1200" dirty="0" smtClean="0">
                <a:solidFill>
                  <a:srgbClr val="800080"/>
                </a:solidFill>
                <a:latin typeface="Arial Narrow" panose="020B0606020202030204" pitchFamily="34" charset="0"/>
              </a:rPr>
              <a:t> </a:t>
            </a:r>
            <a:r>
              <a:rPr lang="es-ES" altLang="es-ES" sz="1200" dirty="0">
                <a:solidFill>
                  <a:srgbClr val="800080"/>
                </a:solidFill>
                <a:latin typeface="Arial Narrow" panose="020B0606020202030204" pitchFamily="34" charset="0"/>
              </a:rPr>
              <a:t>BF 3</a:t>
            </a:r>
          </a:p>
        </p:txBody>
      </p:sp>
      <p:sp>
        <p:nvSpPr>
          <p:cNvPr id="67" name="Text Box 5"/>
          <p:cNvSpPr txBox="1">
            <a:spLocks noChangeArrowheads="1"/>
          </p:cNvSpPr>
          <p:nvPr/>
        </p:nvSpPr>
        <p:spPr bwMode="auto">
          <a:xfrm>
            <a:off x="9529705" y="1065051"/>
            <a:ext cx="1685780" cy="179433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1pPr>
            <a:lvl2pPr marL="742950" indent="-28575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2pPr>
            <a:lvl3pPr marL="1143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3pPr>
            <a:lvl4pPr marL="1600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4pPr>
            <a:lvl5pPr marL="20574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5pPr>
            <a:lvl6pPr marL="25146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6pPr>
            <a:lvl7pPr marL="29718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7pPr>
            <a:lvl8pPr marL="34290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8pPr>
            <a:lvl9pPr marL="38862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9pPr>
          </a:lstStyle>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r>
              <a:rPr lang="es-ES_tradnl" altLang="es-ES" sz="1400" dirty="0">
                <a:solidFill>
                  <a:prstClr val="white"/>
                </a:solidFill>
                <a:latin typeface="Arial Narrow" panose="020B0606020202030204" pitchFamily="34" charset="0"/>
              </a:rPr>
              <a:t>Principal</a:t>
            </a:r>
          </a:p>
          <a:p>
            <a:pPr marL="0" indent="0" algn="ctr">
              <a:spcBef>
                <a:spcPct val="50000"/>
              </a:spcBef>
              <a:buClr>
                <a:srgbClr val="F0A22E"/>
              </a:buClr>
              <a:buFont typeface="Wingdings 2" pitchFamily="18" charset="2"/>
              <a:buNone/>
            </a:pPr>
            <a:endParaRPr lang="es-ES_tradnl" altLang="es-ES" sz="1400" dirty="0">
              <a:solidFill>
                <a:prstClr val="white"/>
              </a:solidFill>
              <a:latin typeface="Arial Narrow" panose="020B0606020202030204" pitchFamily="34" charset="0"/>
            </a:endParaRPr>
          </a:p>
          <a:p>
            <a:pPr marL="0" indent="0" algn="ctr">
              <a:spcBef>
                <a:spcPct val="50000"/>
              </a:spcBef>
              <a:buClr>
                <a:srgbClr val="F0A22E"/>
              </a:buClr>
              <a:buFont typeface="Wingdings 2" pitchFamily="18" charset="2"/>
              <a:buNone/>
            </a:pPr>
            <a:endParaRPr lang="es-ES" altLang="es-ES" sz="1400" dirty="0">
              <a:solidFill>
                <a:prstClr val="white"/>
              </a:solidFill>
              <a:latin typeface="Arial Narrow" panose="020B0606020202030204" pitchFamily="34" charset="0"/>
            </a:endParaRPr>
          </a:p>
        </p:txBody>
      </p:sp>
      <p:cxnSp>
        <p:nvCxnSpPr>
          <p:cNvPr id="40" name="Conector recto de flecha 39"/>
          <p:cNvCxnSpPr>
            <a:endCxn id="33" idx="0"/>
          </p:cNvCxnSpPr>
          <p:nvPr/>
        </p:nvCxnSpPr>
        <p:spPr>
          <a:xfrm>
            <a:off x="10363359" y="2859388"/>
            <a:ext cx="16581" cy="677129"/>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angular 48"/>
          <p:cNvCxnSpPr>
            <a:stCxn id="65" idx="1"/>
            <a:endCxn id="51" idx="1"/>
          </p:cNvCxnSpPr>
          <p:nvPr/>
        </p:nvCxnSpPr>
        <p:spPr>
          <a:xfrm rot="10800000">
            <a:off x="4188548" y="1262959"/>
            <a:ext cx="2545333" cy="2619136"/>
          </a:xfrm>
          <a:prstGeom prst="bentConnector3">
            <a:avLst>
              <a:gd name="adj1" fmla="val 10898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ector recto de flecha 56"/>
          <p:cNvCxnSpPr/>
          <p:nvPr/>
        </p:nvCxnSpPr>
        <p:spPr>
          <a:xfrm>
            <a:off x="3953164" y="2191146"/>
            <a:ext cx="2150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a:endCxn id="52" idx="1"/>
          </p:cNvCxnSpPr>
          <p:nvPr/>
        </p:nvCxnSpPr>
        <p:spPr>
          <a:xfrm flipV="1">
            <a:off x="3962400" y="2684440"/>
            <a:ext cx="205836" cy="8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Marcador de contenido 8"/>
          <p:cNvSpPr txBox="1">
            <a:spLocks/>
          </p:cNvSpPr>
          <p:nvPr/>
        </p:nvSpPr>
        <p:spPr>
          <a:xfrm>
            <a:off x="3870035" y="4444509"/>
            <a:ext cx="7795491" cy="173461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457200" indent="-457200">
              <a:buClr>
                <a:srgbClr val="F0A22E"/>
              </a:buClr>
              <a:buFont typeface="Wingdings 2" pitchFamily="18" charset="2"/>
              <a:buAutoNum type="arabicPeriod"/>
            </a:pPr>
            <a:r>
              <a:rPr lang="es-ES_tradnl" sz="1600" dirty="0" smtClean="0">
                <a:solidFill>
                  <a:prstClr val="black">
                    <a:lumMod val="65000"/>
                    <a:lumOff val="35000"/>
                  </a:prstClr>
                </a:solidFill>
              </a:rPr>
              <a:t>Montante do </a:t>
            </a:r>
            <a:r>
              <a:rPr lang="es-ES_tradnl" sz="1600" dirty="0" err="1" smtClean="0">
                <a:solidFill>
                  <a:prstClr val="black">
                    <a:lumMod val="65000"/>
                    <a:lumOff val="35000"/>
                  </a:prstClr>
                </a:solidFill>
              </a:rPr>
              <a:t>adiantamento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5% </a:t>
            </a:r>
            <a:r>
              <a:rPr lang="es-ES_tradnl" sz="1600" dirty="0" smtClean="0">
                <a:solidFill>
                  <a:prstClr val="black">
                    <a:lumMod val="65000"/>
                    <a:lumOff val="35000"/>
                  </a:prstClr>
                </a:solidFill>
              </a:rPr>
              <a:t>do </a:t>
            </a:r>
            <a:r>
              <a:rPr lang="es-ES_tradnl" sz="1600" dirty="0">
                <a:solidFill>
                  <a:prstClr val="black">
                    <a:lumMod val="65000"/>
                    <a:lumOff val="35000"/>
                  </a:prstClr>
                </a:solidFill>
              </a:rPr>
              <a:t>FEDER </a:t>
            </a:r>
            <a:r>
              <a:rPr lang="es-ES_tradnl" sz="1600" dirty="0" err="1" smtClean="0">
                <a:solidFill>
                  <a:prstClr val="black">
                    <a:lumMod val="65000"/>
                    <a:lumOff val="35000"/>
                  </a:prstClr>
                </a:solidFill>
              </a:rPr>
              <a:t>aprovado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a cada </a:t>
            </a:r>
            <a:r>
              <a:rPr lang="es-ES_tradnl" sz="1600" dirty="0" err="1" smtClean="0">
                <a:solidFill>
                  <a:prstClr val="black">
                    <a:lumMod val="65000"/>
                    <a:lumOff val="35000"/>
                  </a:prstClr>
                </a:solidFill>
              </a:rPr>
              <a:t>beneficiário</a:t>
            </a:r>
            <a:endParaRPr lang="es-ES_tradnl" sz="1600" dirty="0">
              <a:solidFill>
                <a:prstClr val="black">
                  <a:lumMod val="65000"/>
                  <a:lumOff val="35000"/>
                </a:prstClr>
              </a:solidFill>
            </a:endParaRPr>
          </a:p>
          <a:p>
            <a:pPr marL="457200" indent="-457200">
              <a:buClr>
                <a:srgbClr val="F0A22E"/>
              </a:buClr>
              <a:buFont typeface="Wingdings 2" pitchFamily="18" charset="2"/>
              <a:buAutoNum type="arabicPeriod"/>
            </a:pPr>
            <a:r>
              <a:rPr lang="es-ES_tradnl" sz="1600" dirty="0" err="1" smtClean="0">
                <a:solidFill>
                  <a:prstClr val="black">
                    <a:lumMod val="65000"/>
                    <a:lumOff val="35000"/>
                  </a:prstClr>
                </a:solidFill>
              </a:rPr>
              <a:t>Prazo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para solicitar </a:t>
            </a:r>
            <a:r>
              <a:rPr lang="es-ES_tradnl" sz="1600" dirty="0" smtClean="0">
                <a:solidFill>
                  <a:prstClr val="black">
                    <a:lumMod val="65000"/>
                    <a:lumOff val="35000"/>
                  </a:prstClr>
                </a:solidFill>
              </a:rPr>
              <a:t>o </a:t>
            </a:r>
            <a:r>
              <a:rPr lang="es-ES_tradnl" sz="1600" dirty="0" err="1" smtClean="0">
                <a:solidFill>
                  <a:prstClr val="black">
                    <a:lumMod val="65000"/>
                    <a:lumOff val="35000"/>
                  </a:prstClr>
                </a:solidFill>
              </a:rPr>
              <a:t>adiantamento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máx. 3 meses </a:t>
            </a:r>
            <a:r>
              <a:rPr lang="es-ES_tradnl" sz="1600" dirty="0" smtClean="0">
                <a:solidFill>
                  <a:prstClr val="black">
                    <a:lumMod val="65000"/>
                    <a:lumOff val="35000"/>
                  </a:prstClr>
                </a:solidFill>
              </a:rPr>
              <a:t>a contar da data do contrato</a:t>
            </a:r>
            <a:endParaRPr lang="es-ES_tradnl" sz="1600" dirty="0">
              <a:solidFill>
                <a:prstClr val="black">
                  <a:lumMod val="65000"/>
                  <a:lumOff val="35000"/>
                </a:prstClr>
              </a:solidFill>
            </a:endParaRPr>
          </a:p>
          <a:p>
            <a:pPr marL="457200" indent="-457200">
              <a:buClr>
                <a:srgbClr val="F0A22E"/>
              </a:buClr>
              <a:buFont typeface="Wingdings 2" pitchFamily="18" charset="2"/>
              <a:buAutoNum type="arabicPeriod"/>
            </a:pPr>
            <a:r>
              <a:rPr lang="es-ES_tradnl" sz="1600" dirty="0" err="1" smtClean="0">
                <a:solidFill>
                  <a:prstClr val="black">
                    <a:lumMod val="65000"/>
                    <a:lumOff val="35000"/>
                  </a:prstClr>
                </a:solidFill>
              </a:rPr>
              <a:t>Tarefa</a:t>
            </a:r>
            <a:r>
              <a:rPr lang="es-ES_tradnl" sz="1600" dirty="0" smtClean="0">
                <a:solidFill>
                  <a:prstClr val="black">
                    <a:lumMod val="65000"/>
                    <a:lumOff val="35000"/>
                  </a:prstClr>
                </a:solidFill>
              </a:rPr>
              <a:t> “pedido de </a:t>
            </a:r>
            <a:r>
              <a:rPr lang="es-ES_tradnl" sz="1600" dirty="0" err="1" smtClean="0">
                <a:solidFill>
                  <a:prstClr val="black">
                    <a:lumMod val="65000"/>
                    <a:lumOff val="35000"/>
                  </a:prstClr>
                </a:solidFill>
              </a:rPr>
              <a:t>adiantamento</a:t>
            </a:r>
            <a:r>
              <a:rPr lang="es-ES_tradnl" sz="1600" dirty="0" smtClean="0">
                <a:solidFill>
                  <a:prstClr val="black">
                    <a:lumMod val="65000"/>
                    <a:lumOff val="35000"/>
                  </a:prstClr>
                </a:solidFill>
              </a:rPr>
              <a:t>” criada </a:t>
            </a:r>
            <a:r>
              <a:rPr lang="es-ES_tradnl" sz="1600" dirty="0">
                <a:solidFill>
                  <a:prstClr val="black">
                    <a:lumMod val="65000"/>
                    <a:lumOff val="35000"/>
                  </a:prstClr>
                </a:solidFill>
              </a:rPr>
              <a:t>por cada </a:t>
            </a:r>
            <a:r>
              <a:rPr lang="es-ES_tradnl" sz="1600" dirty="0" err="1" smtClean="0">
                <a:solidFill>
                  <a:prstClr val="black">
                    <a:lumMod val="65000"/>
                    <a:lumOff val="35000"/>
                  </a:prstClr>
                </a:solidFill>
              </a:rPr>
              <a:t>Beneficiário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FEDER </a:t>
            </a:r>
            <a:r>
              <a:rPr lang="es-ES_tradnl" sz="1600" dirty="0" smtClean="0">
                <a:solidFill>
                  <a:prstClr val="black">
                    <a:lumMod val="65000"/>
                    <a:lumOff val="35000"/>
                  </a:prstClr>
                </a:solidFill>
              </a:rPr>
              <a:t>e </a:t>
            </a:r>
            <a:r>
              <a:rPr lang="es-ES_tradnl" sz="1600" dirty="0">
                <a:solidFill>
                  <a:prstClr val="black">
                    <a:lumMod val="65000"/>
                    <a:lumOff val="35000"/>
                  </a:prstClr>
                </a:solidFill>
              </a:rPr>
              <a:t>finalizada </a:t>
            </a:r>
            <a:r>
              <a:rPr lang="es-ES_tradnl" sz="1600" dirty="0" smtClean="0">
                <a:solidFill>
                  <a:prstClr val="black">
                    <a:lumMod val="65000"/>
                    <a:lumOff val="35000"/>
                  </a:prstClr>
                </a:solidFill>
              </a:rPr>
              <a:t>pelo </a:t>
            </a:r>
            <a:r>
              <a:rPr lang="es-ES_tradnl" sz="1600" dirty="0" err="1" smtClean="0">
                <a:solidFill>
                  <a:prstClr val="black">
                    <a:lumMod val="65000"/>
                    <a:lumOff val="35000"/>
                  </a:prstClr>
                </a:solidFill>
              </a:rPr>
              <a:t>Beneficiário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Principal</a:t>
            </a:r>
          </a:p>
          <a:p>
            <a:pPr marL="457200" indent="-457200">
              <a:buClr>
                <a:srgbClr val="F0A22E"/>
              </a:buClr>
              <a:buFont typeface="Wingdings 2" pitchFamily="18" charset="2"/>
              <a:buAutoNum type="arabicPeriod"/>
            </a:pPr>
            <a:r>
              <a:rPr lang="es-ES_tradnl" sz="1600" dirty="0" smtClean="0">
                <a:solidFill>
                  <a:prstClr val="black">
                    <a:lumMod val="65000"/>
                    <a:lumOff val="35000"/>
                  </a:prstClr>
                </a:solidFill>
              </a:rPr>
              <a:t>A </a:t>
            </a:r>
            <a:r>
              <a:rPr lang="es-ES_tradnl" sz="1600" dirty="0" err="1" smtClean="0">
                <a:solidFill>
                  <a:prstClr val="black">
                    <a:lumMod val="65000"/>
                    <a:lumOff val="35000"/>
                  </a:prstClr>
                </a:solidFill>
              </a:rPr>
              <a:t>Autoridade</a:t>
            </a:r>
            <a:r>
              <a:rPr lang="es-ES_tradnl" sz="1600" dirty="0" smtClean="0">
                <a:solidFill>
                  <a:prstClr val="black">
                    <a:lumMod val="65000"/>
                    <a:lumOff val="35000"/>
                  </a:prstClr>
                </a:solidFill>
              </a:rPr>
              <a:t> </a:t>
            </a:r>
            <a:r>
              <a:rPr lang="es-ES_tradnl" sz="1600" dirty="0">
                <a:solidFill>
                  <a:prstClr val="black">
                    <a:lumMod val="65000"/>
                    <a:lumOff val="35000"/>
                  </a:prstClr>
                </a:solidFill>
              </a:rPr>
              <a:t>de </a:t>
            </a:r>
            <a:r>
              <a:rPr lang="es-ES_tradnl" sz="1600" dirty="0" err="1" smtClean="0">
                <a:solidFill>
                  <a:prstClr val="black">
                    <a:lumMod val="65000"/>
                    <a:lumOff val="35000"/>
                  </a:prstClr>
                </a:solidFill>
              </a:rPr>
              <a:t>Certificação</a:t>
            </a:r>
            <a:r>
              <a:rPr lang="es-ES_tradnl" sz="1600" dirty="0" smtClean="0">
                <a:solidFill>
                  <a:prstClr val="black">
                    <a:lumMod val="65000"/>
                    <a:lumOff val="35000"/>
                  </a:prstClr>
                </a:solidFill>
              </a:rPr>
              <a:t> </a:t>
            </a:r>
            <a:r>
              <a:rPr lang="es-ES_tradnl" sz="1600" dirty="0">
                <a:solidFill>
                  <a:prstClr val="black">
                    <a:lumMod val="65000"/>
                    <a:lumOff val="35000"/>
                  </a:prstClr>
                </a:solidFill>
              </a:rPr>
              <a:t>paga </a:t>
            </a:r>
            <a:r>
              <a:rPr lang="es-ES_tradnl" sz="1600" dirty="0" err="1" smtClean="0">
                <a:solidFill>
                  <a:prstClr val="black">
                    <a:lumMod val="65000"/>
                    <a:lumOff val="35000"/>
                  </a:prstClr>
                </a:solidFill>
              </a:rPr>
              <a:t>diretamente</a:t>
            </a:r>
            <a:r>
              <a:rPr lang="es-ES_tradnl" sz="1600" dirty="0" smtClean="0">
                <a:solidFill>
                  <a:prstClr val="black">
                    <a:lumMod val="65000"/>
                    <a:lumOff val="35000"/>
                  </a:prstClr>
                </a:solidFill>
              </a:rPr>
              <a:t> </a:t>
            </a:r>
            <a:r>
              <a:rPr lang="es-ES_tradnl" sz="1600" dirty="0">
                <a:solidFill>
                  <a:prstClr val="black">
                    <a:lumMod val="65000"/>
                    <a:lumOff val="35000"/>
                  </a:prstClr>
                </a:solidFill>
              </a:rPr>
              <a:t>a cada beneficiario</a:t>
            </a:r>
            <a:endParaRPr lang="es-ES" sz="1600" dirty="0">
              <a:solidFill>
                <a:prstClr val="black">
                  <a:lumMod val="65000"/>
                  <a:lumOff val="35000"/>
                </a:prstClr>
              </a:solidFill>
            </a:endParaRPr>
          </a:p>
        </p:txBody>
      </p:sp>
      <p:sp>
        <p:nvSpPr>
          <p:cNvPr id="29" name="Text Box 48"/>
          <p:cNvSpPr txBox="1">
            <a:spLocks noChangeArrowheads="1"/>
          </p:cNvSpPr>
          <p:nvPr/>
        </p:nvSpPr>
        <p:spPr bwMode="auto">
          <a:xfrm>
            <a:off x="4799922" y="3598251"/>
            <a:ext cx="1065168"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srgbClr val="FF9900"/>
                </a:solidFill>
                <a:latin typeface="Arial Narrow" panose="020B0606020202030204" pitchFamily="34" charset="0"/>
              </a:rPr>
              <a:t>Pagamentos</a:t>
            </a:r>
            <a:endParaRPr lang="es-ES" altLang="es-ES" sz="1400" dirty="0">
              <a:solidFill>
                <a:srgbClr val="FF9900"/>
              </a:solidFill>
              <a:latin typeface="Arial Narrow" panose="020B0606020202030204" pitchFamily="34" charset="0"/>
            </a:endParaRPr>
          </a:p>
        </p:txBody>
      </p:sp>
      <p:sp>
        <p:nvSpPr>
          <p:cNvPr id="30"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O</a:t>
            </a:r>
            <a:r>
              <a:rPr lang="es-ES_tradnl" sz="2800" b="1" dirty="0" smtClean="0">
                <a:effectLst>
                  <a:outerShdw blurRad="38100" dist="38100" dir="2700000" algn="tl">
                    <a:srgbClr val="000000">
                      <a:alpha val="43137"/>
                    </a:srgbClr>
                  </a:outerShdw>
                </a:effectLst>
              </a:rPr>
              <a:t> </a:t>
            </a:r>
            <a:r>
              <a:rPr lang="es-ES_tradnl" sz="2800" b="1" dirty="0">
                <a:effectLst>
                  <a:outerShdw blurRad="38100" dist="38100" dir="2700000" algn="tl">
                    <a:srgbClr val="000000">
                      <a:alpha val="43137"/>
                    </a:srgbClr>
                  </a:outerShdw>
                </a:effectLst>
              </a:rPr>
              <a:t>CIRCUITO </a:t>
            </a:r>
            <a:r>
              <a:rPr lang="es-ES_tradnl" sz="2800" b="1" dirty="0" smtClean="0">
                <a:effectLst>
                  <a:outerShdw blurRad="38100" dist="38100" dir="2700000" algn="tl">
                    <a:srgbClr val="000000">
                      <a:alpha val="43137"/>
                    </a:srgbClr>
                  </a:outerShdw>
                </a:effectLst>
              </a:rPr>
              <a:t>FINANCEIRO</a:t>
            </a:r>
            <a:endParaRPr lang="es-ES" sz="2800" dirty="0"/>
          </a:p>
        </p:txBody>
      </p:sp>
      <p:sp>
        <p:nvSpPr>
          <p:cNvPr id="31" name="Text Box 5"/>
          <p:cNvSpPr txBox="1">
            <a:spLocks noChangeArrowheads="1"/>
          </p:cNvSpPr>
          <p:nvPr/>
        </p:nvSpPr>
        <p:spPr bwMode="auto">
          <a:xfrm>
            <a:off x="4194190" y="1565757"/>
            <a:ext cx="1685780" cy="286232"/>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1pPr>
            <a:lvl2pPr marL="742950" indent="-28575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2pPr>
            <a:lvl3pPr marL="1143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3pPr>
            <a:lvl4pPr marL="1600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4pPr>
            <a:lvl5pPr marL="20574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5pPr>
            <a:lvl6pPr marL="25146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6pPr>
            <a:lvl7pPr marL="29718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7pPr>
            <a:lvl8pPr marL="34290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8pPr>
            <a:lvl9pPr marL="3886200" indent="-228600" algn="l" defTabSz="914400" rtl="0" eaLnBrk="0" fontAlgn="base" latinLnBrk="0" hangingPunct="0">
              <a:lnSpc>
                <a:spcPct val="90000"/>
              </a:lnSpc>
              <a:spcBef>
                <a:spcPct val="0"/>
              </a:spcBef>
              <a:spcAft>
                <a:spcPct val="0"/>
              </a:spcAft>
              <a:buClr>
                <a:schemeClr val="accent1"/>
              </a:buClr>
              <a:buFont typeface="Wingdings 2" pitchFamily="18" charset="2"/>
              <a:buChar char=""/>
              <a:defRPr sz="2400" b="1" kern="1200">
                <a:solidFill>
                  <a:schemeClr val="tx1"/>
                </a:solidFill>
                <a:latin typeface="Times New Roman" panose="02020603050405020304" pitchFamily="18" charset="0"/>
                <a:ea typeface="+mn-ea"/>
                <a:cs typeface="+mn-cs"/>
              </a:defRPr>
            </a:lvl9pPr>
          </a:lstStyle>
          <a:p>
            <a:pPr marL="0" indent="0" algn="ctr">
              <a:spcBef>
                <a:spcPct val="50000"/>
              </a:spcBef>
              <a:buFont typeface="Wingdings 2" pitchFamily="18" charset="2"/>
              <a:buNone/>
            </a:pPr>
            <a:r>
              <a:rPr lang="es-ES_tradnl" altLang="es-ES" sz="1400" dirty="0" err="1" smtClean="0">
                <a:solidFill>
                  <a:schemeClr val="bg1"/>
                </a:solidFill>
                <a:latin typeface="Arial Narrow" panose="020B0606020202030204" pitchFamily="34" charset="0"/>
              </a:rPr>
              <a:t>Beneficiário</a:t>
            </a:r>
            <a:r>
              <a:rPr lang="es-ES_tradnl" altLang="es-ES" sz="1400" dirty="0" smtClean="0">
                <a:solidFill>
                  <a:schemeClr val="bg1"/>
                </a:solidFill>
                <a:latin typeface="Arial Narrow" panose="020B0606020202030204" pitchFamily="34" charset="0"/>
              </a:rPr>
              <a:t> </a:t>
            </a:r>
            <a:r>
              <a:rPr lang="es-ES_tradnl" altLang="es-ES" sz="1400" dirty="0">
                <a:solidFill>
                  <a:schemeClr val="bg1"/>
                </a:solidFill>
                <a:latin typeface="Arial Narrow" panose="020B0606020202030204" pitchFamily="34" charset="0"/>
              </a:rPr>
              <a:t>FEDER 1</a:t>
            </a:r>
            <a:endParaRPr lang="es-ES" altLang="es-ES" sz="1400" dirty="0">
              <a:solidFill>
                <a:schemeClr val="bg1"/>
              </a:solidFill>
              <a:latin typeface="Arial Narrow" panose="020B0606020202030204" pitchFamily="34" charset="0"/>
            </a:endParaRPr>
          </a:p>
        </p:txBody>
      </p:sp>
      <p:pic>
        <p:nvPicPr>
          <p:cNvPr id="35"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24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DECLARAÇÕES </a:t>
            </a:r>
            <a:r>
              <a:rPr lang="es-ES_tradnl" sz="2000" b="1" dirty="0">
                <a:solidFill>
                  <a:srgbClr val="FF9900"/>
                </a:solidFill>
              </a:rPr>
              <a:t>DE </a:t>
            </a:r>
            <a:r>
              <a:rPr lang="es-ES_tradnl" sz="2000" b="1" dirty="0" smtClean="0">
                <a:solidFill>
                  <a:srgbClr val="FF9900"/>
                </a:solidFill>
              </a:rPr>
              <a:t>DESPESAS PAGAS E </a:t>
            </a:r>
            <a:r>
              <a:rPr lang="es-ES_tradnl" sz="2000" b="1" dirty="0">
                <a:solidFill>
                  <a:srgbClr val="FF9900"/>
                </a:solidFill>
              </a:rPr>
              <a:t>REEMBOLSOS</a:t>
            </a:r>
          </a:p>
          <a:p>
            <a:pPr algn="ctr"/>
            <a:r>
              <a:rPr lang="es-ES_tradnl" sz="2000" b="1" dirty="0">
                <a:solidFill>
                  <a:srgbClr val="FF9900"/>
                </a:solidFill>
              </a:rPr>
              <a:t>(</a:t>
            </a:r>
            <a:r>
              <a:rPr lang="es-ES_tradnl" sz="2000" b="1" dirty="0" err="1">
                <a:solidFill>
                  <a:srgbClr val="FF9900"/>
                </a:solidFill>
              </a:rPr>
              <a:t>DDPs</a:t>
            </a:r>
            <a:r>
              <a:rPr lang="es-ES_tradnl" sz="2000" b="1" dirty="0">
                <a:solidFill>
                  <a:srgbClr val="FF9900"/>
                </a:solidFill>
              </a:rPr>
              <a:t> e</a:t>
            </a:r>
            <a:r>
              <a:rPr lang="es-ES_tradnl" sz="2000" b="1" dirty="0" smtClean="0">
                <a:solidFill>
                  <a:srgbClr val="FF9900"/>
                </a:solidFill>
              </a:rPr>
              <a:t> </a:t>
            </a:r>
            <a:r>
              <a:rPr lang="es-ES_tradnl" sz="2000" b="1" dirty="0" err="1">
                <a:solidFill>
                  <a:srgbClr val="FF9900"/>
                </a:solidFill>
              </a:rPr>
              <a:t>PPs</a:t>
            </a:r>
            <a:r>
              <a:rPr lang="es-ES_tradnl" sz="2000" b="1" dirty="0">
                <a:solidFill>
                  <a:srgbClr val="FF9900"/>
                </a:solidFill>
              </a:rPr>
              <a:t>)</a:t>
            </a:r>
            <a:endParaRPr lang="es-ES" sz="2000" b="1" dirty="0">
              <a:solidFill>
                <a:srgbClr val="FF9900"/>
              </a:solidFill>
            </a:endParaRPr>
          </a:p>
        </p:txBody>
      </p:sp>
      <p:sp>
        <p:nvSpPr>
          <p:cNvPr id="6" name="Text Box 5"/>
          <p:cNvSpPr txBox="1">
            <a:spLocks noChangeArrowheads="1"/>
          </p:cNvSpPr>
          <p:nvPr/>
        </p:nvSpPr>
        <p:spPr bwMode="auto">
          <a:xfrm>
            <a:off x="4187395" y="1201739"/>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17" name="Rectangle 16"/>
          <p:cNvSpPr>
            <a:spLocks noChangeArrowheads="1"/>
          </p:cNvSpPr>
          <p:nvPr/>
        </p:nvSpPr>
        <p:spPr bwMode="auto">
          <a:xfrm>
            <a:off x="6576023" y="3284538"/>
            <a:ext cx="1371600" cy="646112"/>
          </a:xfrm>
          <a:prstGeom prst="rect">
            <a:avLst/>
          </a:prstGeom>
          <a:solidFill>
            <a:srgbClr val="00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s-ES_tradnl" altLang="es-ES" sz="1400" dirty="0" err="1" smtClean="0">
                <a:solidFill>
                  <a:prstClr val="white"/>
                </a:solidFill>
                <a:latin typeface="Arial Narrow" panose="020B0606020202030204" pitchFamily="34" charset="0"/>
              </a:rPr>
              <a:t>Correspondente</a:t>
            </a:r>
            <a:r>
              <a:rPr lang="es-ES_tradnl" altLang="es-ES" sz="1400" dirty="0" smtClean="0">
                <a:solidFill>
                  <a:prstClr val="white"/>
                </a:solidFill>
                <a:latin typeface="Arial Narrow" panose="020B0606020202030204" pitchFamily="34" charset="0"/>
              </a:rPr>
              <a:t> </a:t>
            </a:r>
            <a:endParaRPr lang="es-ES_tradnl" altLang="es-ES" sz="1400" dirty="0">
              <a:solidFill>
                <a:prstClr val="white"/>
              </a:solidFill>
              <a:latin typeface="Arial Narrow" panose="020B0606020202030204" pitchFamily="34" charset="0"/>
            </a:endParaRPr>
          </a:p>
          <a:p>
            <a:pPr algn="ctr"/>
            <a:r>
              <a:rPr lang="es-ES_tradnl" altLang="es-ES" sz="1400" dirty="0">
                <a:solidFill>
                  <a:prstClr val="white"/>
                </a:solidFill>
                <a:latin typeface="Arial Narrow" panose="020B0606020202030204" pitchFamily="34" charset="0"/>
              </a:rPr>
              <a:t>Regional</a:t>
            </a:r>
            <a:endParaRPr lang="es-ES" altLang="es-ES" sz="1400" dirty="0">
              <a:solidFill>
                <a:prstClr val="white"/>
              </a:solidFill>
              <a:latin typeface="Arial Narrow" panose="020B0606020202030204" pitchFamily="34" charset="0"/>
            </a:endParaRPr>
          </a:p>
        </p:txBody>
      </p:sp>
      <p:cxnSp>
        <p:nvCxnSpPr>
          <p:cNvPr id="19" name="AutoShape 18"/>
          <p:cNvCxnSpPr>
            <a:cxnSpLocks noChangeShapeType="1"/>
            <a:stCxn id="6" idx="3"/>
            <a:endCxn id="17" idx="0"/>
          </p:cNvCxnSpPr>
          <p:nvPr/>
        </p:nvCxnSpPr>
        <p:spPr bwMode="auto">
          <a:xfrm>
            <a:off x="5376433" y="1463677"/>
            <a:ext cx="1885390" cy="182086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19"/>
          <p:cNvCxnSpPr>
            <a:cxnSpLocks noChangeShapeType="1"/>
            <a:stCxn id="50" idx="3"/>
            <a:endCxn id="17" idx="0"/>
          </p:cNvCxnSpPr>
          <p:nvPr/>
        </p:nvCxnSpPr>
        <p:spPr bwMode="auto">
          <a:xfrm>
            <a:off x="5370603" y="2073277"/>
            <a:ext cx="1891220" cy="1211261"/>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AutoShape 20"/>
          <p:cNvCxnSpPr>
            <a:cxnSpLocks noChangeShapeType="1"/>
            <a:stCxn id="52" idx="3"/>
            <a:endCxn id="17" idx="0"/>
          </p:cNvCxnSpPr>
          <p:nvPr/>
        </p:nvCxnSpPr>
        <p:spPr bwMode="auto">
          <a:xfrm>
            <a:off x="5357275" y="2700131"/>
            <a:ext cx="1904548" cy="584407"/>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21"/>
          <p:cNvSpPr txBox="1">
            <a:spLocks noChangeArrowheads="1"/>
          </p:cNvSpPr>
          <p:nvPr/>
        </p:nvSpPr>
        <p:spPr bwMode="auto">
          <a:xfrm>
            <a:off x="6371158" y="2358489"/>
            <a:ext cx="19812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err="1" smtClean="0">
                <a:solidFill>
                  <a:srgbClr val="800080"/>
                </a:solidFill>
                <a:latin typeface="Arial Narrow" panose="020B0606020202030204" pitchFamily="34" charset="0"/>
              </a:rPr>
              <a:t>Declarações</a:t>
            </a:r>
            <a:r>
              <a:rPr lang="es-ES" altLang="es-ES" sz="1400" dirty="0" smtClean="0">
                <a:solidFill>
                  <a:srgbClr val="800080"/>
                </a:solidFill>
                <a:latin typeface="Arial Narrow" panose="020B0606020202030204" pitchFamily="34" charset="0"/>
              </a:rPr>
              <a:t> </a:t>
            </a:r>
            <a:endParaRPr lang="es-ES" altLang="es-ES" sz="1400" dirty="0">
              <a:solidFill>
                <a:srgbClr val="800080"/>
              </a:solidFill>
              <a:latin typeface="Arial Narrow" panose="020B0606020202030204" pitchFamily="34" charset="0"/>
            </a:endParaRPr>
          </a:p>
          <a:p>
            <a:pPr algn="ctr">
              <a:lnSpc>
                <a:spcPct val="50000"/>
              </a:lnSpc>
              <a:spcBef>
                <a:spcPct val="50000"/>
              </a:spcBef>
            </a:pPr>
            <a:r>
              <a:rPr lang="es-ES" altLang="es-ES" sz="1400" dirty="0">
                <a:solidFill>
                  <a:srgbClr val="800080"/>
                </a:solidFill>
                <a:latin typeface="Arial Narrow" panose="020B0606020202030204" pitchFamily="34" charset="0"/>
              </a:rPr>
              <a:t>de </a:t>
            </a:r>
            <a:r>
              <a:rPr lang="es-ES" altLang="es-ES" sz="1400" dirty="0" err="1" smtClean="0">
                <a:solidFill>
                  <a:srgbClr val="800080"/>
                </a:solidFill>
                <a:latin typeface="Arial Narrow" panose="020B0606020202030204" pitchFamily="34" charset="0"/>
              </a:rPr>
              <a:t>despesas</a:t>
            </a:r>
            <a:r>
              <a:rPr lang="es-ES" altLang="es-ES" sz="1400" dirty="0" smtClean="0">
                <a:solidFill>
                  <a:srgbClr val="800080"/>
                </a:solidFill>
                <a:latin typeface="Arial Narrow" panose="020B0606020202030204" pitchFamily="34" charset="0"/>
              </a:rPr>
              <a:t> pagas</a:t>
            </a:r>
            <a:endParaRPr lang="es-ES" altLang="es-ES" sz="1400" dirty="0">
              <a:solidFill>
                <a:srgbClr val="800080"/>
              </a:solidFill>
              <a:latin typeface="Arial Narrow" panose="020B0606020202030204" pitchFamily="34" charset="0"/>
            </a:endParaRPr>
          </a:p>
        </p:txBody>
      </p:sp>
      <p:sp>
        <p:nvSpPr>
          <p:cNvPr id="23" name="Text Box 22"/>
          <p:cNvSpPr txBox="1">
            <a:spLocks noChangeArrowheads="1"/>
          </p:cNvSpPr>
          <p:nvPr/>
        </p:nvSpPr>
        <p:spPr bwMode="auto">
          <a:xfrm>
            <a:off x="5928484" y="1052514"/>
            <a:ext cx="2879725"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200" dirty="0">
                <a:solidFill>
                  <a:prstClr val="black"/>
                </a:solidFill>
                <a:latin typeface="Arial Narrow" panose="020B0606020202030204" pitchFamily="34" charset="0"/>
              </a:rPr>
              <a:t> </a:t>
            </a:r>
            <a:r>
              <a:rPr lang="es-ES" altLang="es-ES" sz="1200" dirty="0" smtClean="0">
                <a:solidFill>
                  <a:prstClr val="black"/>
                </a:solidFill>
                <a:latin typeface="Arial Narrow" panose="020B0606020202030204" pitchFamily="34" charset="0"/>
              </a:rPr>
              <a:t>Datas para </a:t>
            </a:r>
            <a:r>
              <a:rPr lang="es-ES" altLang="es-ES" sz="1200" dirty="0">
                <a:solidFill>
                  <a:prstClr val="black"/>
                </a:solidFill>
                <a:latin typeface="Arial Narrow" panose="020B0606020202030204" pitchFamily="34" charset="0"/>
              </a:rPr>
              <a:t>declarar </a:t>
            </a:r>
            <a:r>
              <a:rPr lang="es-ES" altLang="es-ES" sz="1200" dirty="0" err="1" smtClean="0">
                <a:solidFill>
                  <a:prstClr val="black"/>
                </a:solidFill>
                <a:latin typeface="Arial Narrow" panose="020B0606020202030204" pitchFamily="34" charset="0"/>
              </a:rPr>
              <a:t>despesas</a:t>
            </a:r>
            <a:r>
              <a:rPr lang="es-ES" altLang="es-ES" sz="1200" dirty="0" smtClean="0">
                <a:solidFill>
                  <a:prstClr val="black"/>
                </a:solidFill>
                <a:latin typeface="Arial Narrow" panose="020B0606020202030204" pitchFamily="34" charset="0"/>
              </a:rPr>
              <a:t> </a:t>
            </a:r>
            <a:r>
              <a:rPr lang="es-ES" altLang="es-ES" sz="1200" dirty="0" err="1" smtClean="0">
                <a:solidFill>
                  <a:prstClr val="black"/>
                </a:solidFill>
                <a:latin typeface="Arial Narrow" panose="020B0606020202030204" pitchFamily="34" charset="0"/>
              </a:rPr>
              <a:t>estabelecidas</a:t>
            </a:r>
            <a:r>
              <a:rPr lang="es-ES" altLang="es-ES" sz="1200" dirty="0" smtClean="0">
                <a:solidFill>
                  <a:prstClr val="black"/>
                </a:solidFill>
                <a:latin typeface="Arial Narrow" panose="020B0606020202030204" pitchFamily="34" charset="0"/>
              </a:rPr>
              <a:t> no </a:t>
            </a:r>
            <a:r>
              <a:rPr lang="es-ES" altLang="es-ES" sz="1200" dirty="0" err="1" smtClean="0">
                <a:solidFill>
                  <a:prstClr val="black"/>
                </a:solidFill>
                <a:latin typeface="Arial Narrow" panose="020B0606020202030204" pitchFamily="34" charset="0"/>
              </a:rPr>
              <a:t>Guia</a:t>
            </a:r>
            <a:r>
              <a:rPr lang="es-ES" altLang="es-ES" sz="1200" dirty="0" smtClean="0">
                <a:solidFill>
                  <a:prstClr val="black"/>
                </a:solidFill>
                <a:latin typeface="Arial Narrow" panose="020B0606020202030204" pitchFamily="34" charset="0"/>
              </a:rPr>
              <a:t> </a:t>
            </a:r>
            <a:r>
              <a:rPr lang="es-ES" altLang="es-ES" sz="1200" dirty="0">
                <a:solidFill>
                  <a:prstClr val="black"/>
                </a:solidFill>
                <a:latin typeface="Arial Narrow" panose="020B0606020202030204" pitchFamily="34" charset="0"/>
              </a:rPr>
              <a:t>de </a:t>
            </a:r>
            <a:r>
              <a:rPr lang="es-ES" altLang="es-ES" sz="1200" dirty="0" err="1" smtClean="0">
                <a:solidFill>
                  <a:prstClr val="black"/>
                </a:solidFill>
                <a:latin typeface="Arial Narrow" panose="020B0606020202030204" pitchFamily="34" charset="0"/>
              </a:rPr>
              <a:t>Gestão</a:t>
            </a:r>
            <a:r>
              <a:rPr lang="es-ES" altLang="es-ES" sz="1200" dirty="0" smtClean="0">
                <a:solidFill>
                  <a:prstClr val="black"/>
                </a:solidFill>
                <a:latin typeface="Arial Narrow" panose="020B0606020202030204" pitchFamily="34" charset="0"/>
              </a:rPr>
              <a:t> </a:t>
            </a:r>
            <a:r>
              <a:rPr lang="es-ES" altLang="es-ES" sz="1200" dirty="0" err="1" smtClean="0">
                <a:solidFill>
                  <a:prstClr val="black"/>
                </a:solidFill>
                <a:latin typeface="Arial Narrow" panose="020B0606020202030204" pitchFamily="34" charset="0"/>
              </a:rPr>
              <a:t>Financeira</a:t>
            </a:r>
            <a:endParaRPr lang="es-ES" altLang="es-ES" sz="1200" dirty="0">
              <a:solidFill>
                <a:prstClr val="black"/>
              </a:solidFill>
              <a:latin typeface="Arial Narrow" panose="020B0606020202030204" pitchFamily="34" charset="0"/>
            </a:endParaRPr>
          </a:p>
        </p:txBody>
      </p:sp>
      <p:grpSp>
        <p:nvGrpSpPr>
          <p:cNvPr id="24" name="Group 23"/>
          <p:cNvGrpSpPr>
            <a:grpSpLocks/>
          </p:cNvGrpSpPr>
          <p:nvPr/>
        </p:nvGrpSpPr>
        <p:grpSpPr bwMode="auto">
          <a:xfrm rot="10800000">
            <a:off x="3830486" y="1412445"/>
            <a:ext cx="2736217" cy="2232025"/>
            <a:chOff x="3792" y="2563"/>
            <a:chExt cx="1152" cy="1325"/>
          </a:xfrm>
        </p:grpSpPr>
        <p:cxnSp>
          <p:nvCxnSpPr>
            <p:cNvPr id="25" name="AutoShape 24"/>
            <p:cNvCxnSpPr>
              <a:cxnSpLocks noChangeShapeType="1"/>
            </p:cNvCxnSpPr>
            <p:nvPr/>
          </p:nvCxnSpPr>
          <p:spPr bwMode="auto">
            <a:xfrm>
              <a:off x="3792" y="2563"/>
              <a:ext cx="1008" cy="557"/>
            </a:xfrm>
            <a:prstGeom prst="bentConnector3">
              <a:avLst>
                <a:gd name="adj1" fmla="val 114287"/>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 25"/>
            <p:cNvGrpSpPr>
              <a:grpSpLocks/>
            </p:cNvGrpSpPr>
            <p:nvPr/>
          </p:nvGrpSpPr>
          <p:grpSpPr bwMode="auto">
            <a:xfrm>
              <a:off x="4800" y="3120"/>
              <a:ext cx="144" cy="768"/>
              <a:chOff x="5040" y="3264"/>
              <a:chExt cx="144" cy="768"/>
            </a:xfrm>
          </p:grpSpPr>
          <p:cxnSp>
            <p:nvCxnSpPr>
              <p:cNvPr id="27" name="AutoShape 26"/>
              <p:cNvCxnSpPr>
                <a:cxnSpLocks noChangeShapeType="1"/>
              </p:cNvCxnSpPr>
              <p:nvPr/>
            </p:nvCxnSpPr>
            <p:spPr bwMode="auto">
              <a:xfrm rot="5400000">
                <a:off x="4920" y="3384"/>
                <a:ext cx="384" cy="144"/>
              </a:xfrm>
              <a:prstGeom prst="bentConnector2">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AutoShape 27"/>
              <p:cNvCxnSpPr>
                <a:cxnSpLocks noChangeShapeType="1"/>
              </p:cNvCxnSpPr>
              <p:nvPr/>
            </p:nvCxnSpPr>
            <p:spPr bwMode="auto">
              <a:xfrm rot="5400000">
                <a:off x="4920" y="3768"/>
                <a:ext cx="384" cy="144"/>
              </a:xfrm>
              <a:prstGeom prst="bentConnector2">
                <a:avLst/>
              </a:prstGeom>
              <a:noFill/>
              <a:ln w="19050">
                <a:solidFill>
                  <a:srgbClr val="00A4DE"/>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cxnSp>
        <p:nvCxnSpPr>
          <p:cNvPr id="31" name="AutoShape 30"/>
          <p:cNvCxnSpPr>
            <a:cxnSpLocks noChangeShapeType="1"/>
          </p:cNvCxnSpPr>
          <p:nvPr/>
        </p:nvCxnSpPr>
        <p:spPr bwMode="auto">
          <a:xfrm flipV="1">
            <a:off x="7789999" y="1628776"/>
            <a:ext cx="2112962" cy="1979613"/>
          </a:xfrm>
          <a:prstGeom prst="bentConnector3">
            <a:avLst>
              <a:gd name="adj1" fmla="val 99921"/>
            </a:avLst>
          </a:prstGeom>
          <a:noFill/>
          <a:ln w="19050">
            <a:solidFill>
              <a:srgbClr val="0099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2" name="Group 31"/>
          <p:cNvGrpSpPr>
            <a:grpSpLocks/>
          </p:cNvGrpSpPr>
          <p:nvPr/>
        </p:nvGrpSpPr>
        <p:grpSpPr bwMode="auto">
          <a:xfrm>
            <a:off x="10257552" y="4173823"/>
            <a:ext cx="1371600" cy="677862"/>
            <a:chOff x="624" y="2688"/>
            <a:chExt cx="864" cy="407"/>
          </a:xfrm>
        </p:grpSpPr>
        <p:sp>
          <p:nvSpPr>
            <p:cNvPr id="33" name="Rectangle 32"/>
            <p:cNvSpPr>
              <a:spLocks noChangeArrowheads="1"/>
            </p:cNvSpPr>
            <p:nvPr/>
          </p:nvSpPr>
          <p:spPr bwMode="auto">
            <a:xfrm>
              <a:off x="624" y="2688"/>
              <a:ext cx="864" cy="40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34" name="Text Box 33"/>
            <p:cNvSpPr txBox="1">
              <a:spLocks noChangeArrowheads="1"/>
            </p:cNvSpPr>
            <p:nvPr/>
          </p:nvSpPr>
          <p:spPr bwMode="auto">
            <a:xfrm>
              <a:off x="672" y="2736"/>
              <a:ext cx="816" cy="314"/>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prstClr val="white"/>
                  </a:solidFill>
                  <a:latin typeface="Arial Narrow" panose="020B0606020202030204" pitchFamily="34" charset="0"/>
                </a:rPr>
                <a:t>Secretaria </a:t>
              </a:r>
              <a:r>
                <a:rPr lang="es-ES" altLang="es-ES" sz="1400" dirty="0">
                  <a:solidFill>
                    <a:prstClr val="white"/>
                  </a:solidFill>
                  <a:latin typeface="Arial Narrow" panose="020B0606020202030204" pitchFamily="34" charset="0"/>
                </a:rPr>
                <a:t>Conjunta</a:t>
              </a:r>
            </a:p>
          </p:txBody>
        </p:sp>
      </p:grpSp>
      <p:sp>
        <p:nvSpPr>
          <p:cNvPr id="39" name="Rectangle 38"/>
          <p:cNvSpPr>
            <a:spLocks noChangeArrowheads="1"/>
          </p:cNvSpPr>
          <p:nvPr/>
        </p:nvSpPr>
        <p:spPr bwMode="auto">
          <a:xfrm>
            <a:off x="3694694" y="4184073"/>
            <a:ext cx="1371601" cy="667612"/>
          </a:xfrm>
          <a:prstGeom prst="rect">
            <a:avLst/>
          </a:prstGeom>
          <a:solidFill>
            <a:srgbClr val="002060"/>
          </a:solidFill>
          <a:ln w="9525">
            <a:solidFill>
              <a:schemeClr val="tx1"/>
            </a:solidFill>
            <a:miter lim="800000"/>
            <a:headEnd/>
            <a:tailEnd/>
          </a:ln>
          <a:effec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s-ES_tradnl" altLang="es-ES" sz="1400" dirty="0" err="1" smtClean="0">
                <a:solidFill>
                  <a:prstClr val="white"/>
                </a:solidFill>
                <a:latin typeface="Arial Narrow" panose="020B0606020202030204" pitchFamily="34" charset="0"/>
              </a:rPr>
              <a:t>Comissão</a:t>
            </a:r>
            <a:r>
              <a:rPr lang="es-ES_tradnl" altLang="es-ES" sz="1400" dirty="0" smtClean="0">
                <a:solidFill>
                  <a:prstClr val="white"/>
                </a:solidFill>
                <a:latin typeface="Arial Narrow" panose="020B0606020202030204" pitchFamily="34" charset="0"/>
              </a:rPr>
              <a:t> </a:t>
            </a:r>
            <a:endParaRPr lang="es-ES_tradnl" altLang="es-ES" sz="1400" dirty="0">
              <a:solidFill>
                <a:prstClr val="white"/>
              </a:solidFill>
              <a:latin typeface="Arial Narrow" panose="020B0606020202030204" pitchFamily="34" charset="0"/>
            </a:endParaRPr>
          </a:p>
          <a:p>
            <a:pPr algn="ctr"/>
            <a:r>
              <a:rPr lang="es-ES_tradnl" altLang="es-ES" sz="1400" dirty="0" err="1" smtClean="0">
                <a:solidFill>
                  <a:prstClr val="white"/>
                </a:solidFill>
                <a:latin typeface="Arial Narrow" panose="020B0606020202030204" pitchFamily="34" charset="0"/>
              </a:rPr>
              <a:t>Europeia</a:t>
            </a:r>
            <a:endParaRPr lang="es-ES" altLang="es-ES" sz="1400" dirty="0">
              <a:solidFill>
                <a:prstClr val="white"/>
              </a:solidFill>
              <a:latin typeface="Arial Narrow" panose="020B0606020202030204" pitchFamily="34" charset="0"/>
            </a:endParaRPr>
          </a:p>
        </p:txBody>
      </p:sp>
      <p:cxnSp>
        <p:nvCxnSpPr>
          <p:cNvPr id="41" name="AutoShape 40"/>
          <p:cNvCxnSpPr>
            <a:cxnSpLocks noChangeShapeType="1"/>
            <a:stCxn id="51" idx="2"/>
            <a:endCxn id="17" idx="0"/>
          </p:cNvCxnSpPr>
          <p:nvPr/>
        </p:nvCxnSpPr>
        <p:spPr bwMode="auto">
          <a:xfrm flipH="1">
            <a:off x="7261823" y="1639510"/>
            <a:ext cx="2592564" cy="1645028"/>
          </a:xfrm>
          <a:prstGeom prst="straightConnector1">
            <a:avLst/>
          </a:prstGeom>
          <a:noFill/>
          <a:ln w="190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45"/>
          <p:cNvCxnSpPr>
            <a:cxnSpLocks noChangeShapeType="1"/>
          </p:cNvCxnSpPr>
          <p:nvPr/>
        </p:nvCxnSpPr>
        <p:spPr bwMode="auto">
          <a:xfrm rot="16200000" flipH="1">
            <a:off x="9283113" y="2149628"/>
            <a:ext cx="2710147" cy="1367973"/>
          </a:xfrm>
          <a:prstGeom prst="bentConnector3">
            <a:avLst>
              <a:gd name="adj1" fmla="val -3166"/>
            </a:avLst>
          </a:prstGeom>
          <a:noFill/>
          <a:ln w="19050">
            <a:solidFill>
              <a:srgbClr val="7030A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 Box 46"/>
          <p:cNvSpPr txBox="1">
            <a:spLocks noChangeArrowheads="1"/>
          </p:cNvSpPr>
          <p:nvPr/>
        </p:nvSpPr>
        <p:spPr bwMode="auto">
          <a:xfrm>
            <a:off x="10306380" y="2342292"/>
            <a:ext cx="1035875" cy="95410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srgbClr val="7030A0"/>
                </a:solidFill>
                <a:latin typeface="Arial Narrow" panose="020B0606020202030204" pitchFamily="34" charset="0"/>
              </a:rPr>
              <a:t>Pedidos </a:t>
            </a:r>
            <a:r>
              <a:rPr lang="es-ES" altLang="es-ES" sz="1400" dirty="0">
                <a:solidFill>
                  <a:srgbClr val="7030A0"/>
                </a:solidFill>
                <a:latin typeface="Arial Narrow" panose="020B0606020202030204" pitchFamily="34" charset="0"/>
              </a:rPr>
              <a:t>de </a:t>
            </a:r>
            <a:r>
              <a:rPr lang="es-ES" altLang="es-ES" sz="1400" dirty="0" smtClean="0">
                <a:solidFill>
                  <a:srgbClr val="7030A0"/>
                </a:solidFill>
                <a:latin typeface="Arial Narrow" panose="020B0606020202030204" pitchFamily="34" charset="0"/>
              </a:rPr>
              <a:t>Pagamento </a:t>
            </a:r>
            <a:r>
              <a:rPr lang="es-ES" altLang="es-ES" sz="1400" dirty="0">
                <a:solidFill>
                  <a:srgbClr val="7030A0"/>
                </a:solidFill>
                <a:latin typeface="Arial Narrow" panose="020B0606020202030204" pitchFamily="34" charset="0"/>
              </a:rPr>
              <a:t>por </a:t>
            </a:r>
            <a:r>
              <a:rPr lang="es-ES" altLang="es-ES" sz="1400" dirty="0" err="1" smtClean="0">
                <a:solidFill>
                  <a:srgbClr val="7030A0"/>
                </a:solidFill>
                <a:latin typeface="Arial Narrow" panose="020B0606020202030204" pitchFamily="34" charset="0"/>
              </a:rPr>
              <a:t>beneficiário</a:t>
            </a:r>
            <a:endParaRPr lang="es-ES" altLang="es-ES" sz="1400" dirty="0">
              <a:solidFill>
                <a:srgbClr val="7030A0"/>
              </a:solidFill>
              <a:latin typeface="Arial Narrow" panose="020B0606020202030204" pitchFamily="34" charset="0"/>
            </a:endParaRPr>
          </a:p>
        </p:txBody>
      </p:sp>
      <p:sp>
        <p:nvSpPr>
          <p:cNvPr id="45" name="Text Box 48"/>
          <p:cNvSpPr txBox="1">
            <a:spLocks noChangeArrowheads="1"/>
          </p:cNvSpPr>
          <p:nvPr/>
        </p:nvSpPr>
        <p:spPr bwMode="auto">
          <a:xfrm>
            <a:off x="4682421" y="4195330"/>
            <a:ext cx="2286000"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err="1" smtClean="0">
                <a:solidFill>
                  <a:srgbClr val="FF9900"/>
                </a:solidFill>
                <a:latin typeface="Arial Narrow" panose="020B0606020202030204" pitchFamily="34" charset="0"/>
              </a:rPr>
              <a:t>Certificação</a:t>
            </a:r>
            <a:r>
              <a:rPr lang="es-ES" altLang="es-ES" sz="1400" dirty="0" smtClean="0">
                <a:solidFill>
                  <a:srgbClr val="FF9900"/>
                </a:solidFill>
                <a:latin typeface="Arial Narrow" panose="020B0606020202030204" pitchFamily="34" charset="0"/>
              </a:rPr>
              <a:t> </a:t>
            </a:r>
            <a:r>
              <a:rPr lang="es-ES" altLang="es-ES" sz="1400" dirty="0">
                <a:solidFill>
                  <a:srgbClr val="FF9900"/>
                </a:solidFill>
                <a:latin typeface="Arial Narrow" panose="020B0606020202030204" pitchFamily="34" charset="0"/>
              </a:rPr>
              <a:t>CE</a:t>
            </a:r>
          </a:p>
        </p:txBody>
      </p:sp>
      <p:cxnSp>
        <p:nvCxnSpPr>
          <p:cNvPr id="46" name="AutoShape 49"/>
          <p:cNvCxnSpPr>
            <a:cxnSpLocks noChangeShapeType="1"/>
            <a:stCxn id="33" idx="1"/>
            <a:endCxn id="65" idx="3"/>
          </p:cNvCxnSpPr>
          <p:nvPr/>
        </p:nvCxnSpPr>
        <p:spPr bwMode="auto">
          <a:xfrm flipH="1">
            <a:off x="7966941" y="4512754"/>
            <a:ext cx="2290611" cy="6641"/>
          </a:xfrm>
          <a:prstGeom prst="straightConnector1">
            <a:avLst/>
          </a:prstGeom>
          <a:noFill/>
          <a:ln w="19050">
            <a:solidFill>
              <a:srgbClr val="0099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AutoShape 50"/>
          <p:cNvCxnSpPr>
            <a:cxnSpLocks noChangeShapeType="1"/>
            <a:stCxn id="65" idx="1"/>
            <a:endCxn id="39" idx="3"/>
          </p:cNvCxnSpPr>
          <p:nvPr/>
        </p:nvCxnSpPr>
        <p:spPr bwMode="auto">
          <a:xfrm flipH="1" flipV="1">
            <a:off x="5066295" y="4517879"/>
            <a:ext cx="1529046" cy="1516"/>
          </a:xfrm>
          <a:prstGeom prst="straightConnector1">
            <a:avLst/>
          </a:prstGeom>
          <a:noFill/>
          <a:ln w="127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 Box 5"/>
          <p:cNvSpPr txBox="1">
            <a:spLocks noChangeArrowheads="1"/>
          </p:cNvSpPr>
          <p:nvPr/>
        </p:nvSpPr>
        <p:spPr bwMode="auto">
          <a:xfrm>
            <a:off x="4181565" y="1811339"/>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51" name="Text Box 5"/>
          <p:cNvSpPr txBox="1">
            <a:spLocks noGrp="1" noChangeArrowheads="1"/>
          </p:cNvSpPr>
          <p:nvPr>
            <p:ph idx="1"/>
          </p:nvPr>
        </p:nvSpPr>
        <p:spPr bwMode="auto">
          <a:xfrm>
            <a:off x="9190692" y="1159379"/>
            <a:ext cx="1327390" cy="480131"/>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0" indent="0" algn="ctr" eaLnBrk="1" hangingPunct="1">
              <a:spcBef>
                <a:spcPct val="50000"/>
              </a:spcBef>
              <a:buNone/>
            </a:pPr>
            <a:r>
              <a:rPr lang="es-ES_tradnl" altLang="es-ES" sz="1400" dirty="0" err="1" smtClean="0">
                <a:solidFill>
                  <a:schemeClr val="bg1"/>
                </a:solidFill>
                <a:latin typeface="Arial Narrow" panose="020B0606020202030204" pitchFamily="34" charset="0"/>
              </a:rPr>
              <a:t>Beneficiário</a:t>
            </a:r>
            <a:r>
              <a:rPr lang="es-ES_tradnl" altLang="es-ES" sz="1400" dirty="0" smtClean="0">
                <a:solidFill>
                  <a:schemeClr val="bg1"/>
                </a:solidFill>
                <a:latin typeface="Arial Narrow" panose="020B0606020202030204" pitchFamily="34" charset="0"/>
              </a:rPr>
              <a:t> </a:t>
            </a:r>
            <a:r>
              <a:rPr lang="es-ES_tradnl" altLang="es-ES" sz="1400" dirty="0">
                <a:solidFill>
                  <a:schemeClr val="bg1"/>
                </a:solidFill>
                <a:latin typeface="Arial Narrow" panose="020B0606020202030204" pitchFamily="34" charset="0"/>
              </a:rPr>
              <a:t>Principal</a:t>
            </a:r>
            <a:endParaRPr lang="es-ES" altLang="es-ES" sz="1400" dirty="0">
              <a:solidFill>
                <a:schemeClr val="bg1"/>
              </a:solidFill>
              <a:latin typeface="Arial Narrow" panose="020B0606020202030204" pitchFamily="34" charset="0"/>
            </a:endParaRPr>
          </a:p>
        </p:txBody>
      </p:sp>
      <p:sp>
        <p:nvSpPr>
          <p:cNvPr id="52" name="Text Box 5"/>
          <p:cNvSpPr txBox="1">
            <a:spLocks noChangeArrowheads="1"/>
          </p:cNvSpPr>
          <p:nvPr/>
        </p:nvSpPr>
        <p:spPr bwMode="auto">
          <a:xfrm>
            <a:off x="4168237" y="2438193"/>
            <a:ext cx="1189038" cy="523875"/>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53" name="Text Box 21"/>
          <p:cNvSpPr txBox="1">
            <a:spLocks noChangeArrowheads="1"/>
          </p:cNvSpPr>
          <p:nvPr/>
        </p:nvSpPr>
        <p:spPr bwMode="auto">
          <a:xfrm>
            <a:off x="7873639" y="3349257"/>
            <a:ext cx="1981200" cy="22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err="1" smtClean="0">
                <a:solidFill>
                  <a:srgbClr val="00A4DE"/>
                </a:solidFill>
                <a:latin typeface="Arial Narrow" panose="020B0606020202030204" pitchFamily="34" charset="0"/>
              </a:rPr>
              <a:t>Validações</a:t>
            </a:r>
            <a:r>
              <a:rPr lang="es-ES" altLang="es-ES" sz="1500" dirty="0" smtClean="0">
                <a:solidFill>
                  <a:srgbClr val="00A4DE"/>
                </a:solidFill>
                <a:latin typeface="Arial Narrow" panose="020B0606020202030204" pitchFamily="34" charset="0"/>
              </a:rPr>
              <a:t> </a:t>
            </a:r>
            <a:endParaRPr lang="es-ES" altLang="es-ES" sz="1500" dirty="0">
              <a:solidFill>
                <a:srgbClr val="00A4DE"/>
              </a:solidFill>
              <a:latin typeface="Arial Narrow" panose="020B0606020202030204" pitchFamily="34" charset="0"/>
            </a:endParaRPr>
          </a:p>
        </p:txBody>
      </p:sp>
      <p:sp>
        <p:nvSpPr>
          <p:cNvPr id="54" name="Text Box 21"/>
          <p:cNvSpPr txBox="1">
            <a:spLocks noChangeArrowheads="1"/>
          </p:cNvSpPr>
          <p:nvPr/>
        </p:nvSpPr>
        <p:spPr bwMode="auto">
          <a:xfrm>
            <a:off x="3786539" y="3437005"/>
            <a:ext cx="1981200" cy="22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lnSpc>
                <a:spcPct val="50000"/>
              </a:lnSpc>
              <a:spcBef>
                <a:spcPct val="50000"/>
              </a:spcBef>
            </a:pPr>
            <a:r>
              <a:rPr lang="es-ES" altLang="es-ES" sz="1400" dirty="0" err="1" smtClean="0">
                <a:solidFill>
                  <a:srgbClr val="00A4DE"/>
                </a:solidFill>
                <a:latin typeface="Arial Narrow" panose="020B0606020202030204" pitchFamily="34" charset="0"/>
              </a:rPr>
              <a:t>Validações</a:t>
            </a:r>
            <a:r>
              <a:rPr lang="es-ES" altLang="es-ES" sz="1500" dirty="0" smtClean="0">
                <a:solidFill>
                  <a:srgbClr val="00A4DE"/>
                </a:solidFill>
                <a:latin typeface="Arial Narrow" panose="020B0606020202030204" pitchFamily="34" charset="0"/>
              </a:rPr>
              <a:t> </a:t>
            </a:r>
            <a:endParaRPr lang="es-ES" altLang="es-ES" sz="1500" dirty="0">
              <a:solidFill>
                <a:srgbClr val="00A4DE"/>
              </a:solidFill>
              <a:latin typeface="Arial Narrow" panose="020B0606020202030204" pitchFamily="34" charset="0"/>
            </a:endParaRPr>
          </a:p>
        </p:txBody>
      </p:sp>
      <p:grpSp>
        <p:nvGrpSpPr>
          <p:cNvPr id="64" name="Group 31"/>
          <p:cNvGrpSpPr>
            <a:grpSpLocks/>
          </p:cNvGrpSpPr>
          <p:nvPr/>
        </p:nvGrpSpPr>
        <p:grpSpPr bwMode="auto">
          <a:xfrm>
            <a:off x="6595341" y="4180462"/>
            <a:ext cx="1371600" cy="677865"/>
            <a:chOff x="624" y="2362"/>
            <a:chExt cx="864" cy="407"/>
          </a:xfrm>
        </p:grpSpPr>
        <p:sp>
          <p:nvSpPr>
            <p:cNvPr id="65" name="Rectangle 32"/>
            <p:cNvSpPr>
              <a:spLocks noChangeArrowheads="1"/>
            </p:cNvSpPr>
            <p:nvPr/>
          </p:nvSpPr>
          <p:spPr bwMode="auto">
            <a:xfrm>
              <a:off x="624" y="2362"/>
              <a:ext cx="864" cy="40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s-ES" altLang="es-ES">
                <a:solidFill>
                  <a:prstClr val="black"/>
                </a:solidFill>
              </a:endParaRPr>
            </a:p>
          </p:txBody>
        </p:sp>
        <p:sp>
          <p:nvSpPr>
            <p:cNvPr id="66" name="Text Box 33"/>
            <p:cNvSpPr txBox="1">
              <a:spLocks noChangeArrowheads="1"/>
            </p:cNvSpPr>
            <p:nvPr/>
          </p:nvSpPr>
          <p:spPr bwMode="auto">
            <a:xfrm>
              <a:off x="672" y="2406"/>
              <a:ext cx="816" cy="314"/>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err="1" smtClean="0">
                  <a:solidFill>
                    <a:prstClr val="white"/>
                  </a:solidFill>
                  <a:latin typeface="Arial Narrow" panose="020B0606020202030204" pitchFamily="34" charset="0"/>
                </a:rPr>
                <a:t>Autoridade</a:t>
              </a:r>
              <a:r>
                <a:rPr lang="es-ES" altLang="es-ES" sz="1400" dirty="0" smtClean="0">
                  <a:solidFill>
                    <a:prstClr val="white"/>
                  </a:solidFill>
                  <a:latin typeface="Arial Narrow" panose="020B0606020202030204" pitchFamily="34" charset="0"/>
                </a:rPr>
                <a:t> </a:t>
              </a:r>
              <a:r>
                <a:rPr lang="es-ES" altLang="es-ES" sz="1400" dirty="0">
                  <a:solidFill>
                    <a:prstClr val="white"/>
                  </a:solidFill>
                  <a:latin typeface="Arial Narrow" panose="020B0606020202030204" pitchFamily="34" charset="0"/>
                </a:rPr>
                <a:t>de </a:t>
              </a:r>
              <a:r>
                <a:rPr lang="es-ES" altLang="es-ES" sz="1400" dirty="0" err="1" smtClean="0">
                  <a:solidFill>
                    <a:prstClr val="white"/>
                  </a:solidFill>
                  <a:latin typeface="Arial Narrow" panose="020B0606020202030204" pitchFamily="34" charset="0"/>
                </a:rPr>
                <a:t>Certificação</a:t>
              </a:r>
              <a:endParaRPr lang="es-ES" altLang="es-ES" sz="1400" dirty="0">
                <a:solidFill>
                  <a:prstClr val="white"/>
                </a:solidFill>
                <a:latin typeface="Arial Narrow" panose="020B0606020202030204" pitchFamily="34" charset="0"/>
              </a:endParaRPr>
            </a:p>
          </p:txBody>
        </p:sp>
      </p:grpSp>
      <p:sp>
        <p:nvSpPr>
          <p:cNvPr id="73" name="Text Box 47"/>
          <p:cNvSpPr txBox="1">
            <a:spLocks noChangeArrowheads="1"/>
          </p:cNvSpPr>
          <p:nvPr/>
        </p:nvSpPr>
        <p:spPr bwMode="auto">
          <a:xfrm>
            <a:off x="7946156" y="4013907"/>
            <a:ext cx="2286000" cy="52322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a:solidFill>
                  <a:srgbClr val="AD1F1F"/>
                </a:solidFill>
                <a:latin typeface="Arial Narrow" panose="020B0606020202030204" pitchFamily="34" charset="0"/>
              </a:rPr>
              <a:t> </a:t>
            </a:r>
            <a:r>
              <a:rPr lang="es-ES" altLang="es-ES" sz="1400" dirty="0" smtClean="0">
                <a:solidFill>
                  <a:srgbClr val="009999"/>
                </a:solidFill>
                <a:latin typeface="Arial Narrow" panose="020B0606020202030204" pitchFamily="34" charset="0"/>
              </a:rPr>
              <a:t>Pedidos de Pagamento validados</a:t>
            </a:r>
            <a:endParaRPr lang="es-ES" altLang="es-ES" sz="1400" dirty="0">
              <a:solidFill>
                <a:srgbClr val="009999"/>
              </a:solidFill>
              <a:latin typeface="Arial Narrow" panose="020B0606020202030204" pitchFamily="34" charset="0"/>
            </a:endParaRPr>
          </a:p>
        </p:txBody>
      </p:sp>
      <p:cxnSp>
        <p:nvCxnSpPr>
          <p:cNvPr id="81" name="Conector recto de flecha 80"/>
          <p:cNvCxnSpPr/>
          <p:nvPr/>
        </p:nvCxnSpPr>
        <p:spPr>
          <a:xfrm>
            <a:off x="5066295" y="4628941"/>
            <a:ext cx="1529046"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2" name="Text Box 48"/>
          <p:cNvSpPr txBox="1">
            <a:spLocks noChangeArrowheads="1"/>
          </p:cNvSpPr>
          <p:nvPr/>
        </p:nvSpPr>
        <p:spPr bwMode="auto">
          <a:xfrm>
            <a:off x="4696278" y="4597109"/>
            <a:ext cx="2286000"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srgbClr val="002060"/>
                </a:solidFill>
                <a:latin typeface="Arial Narrow" panose="020B0606020202030204" pitchFamily="34" charset="0"/>
              </a:rPr>
              <a:t>Pagamentos</a:t>
            </a:r>
            <a:endParaRPr lang="es-ES" altLang="es-ES" sz="1400" dirty="0">
              <a:solidFill>
                <a:srgbClr val="002060"/>
              </a:solidFill>
              <a:latin typeface="Arial Narrow" panose="020B0606020202030204" pitchFamily="34" charset="0"/>
            </a:endParaRPr>
          </a:p>
        </p:txBody>
      </p:sp>
      <p:cxnSp>
        <p:nvCxnSpPr>
          <p:cNvPr id="94" name="Conector recto 93"/>
          <p:cNvCxnSpPr>
            <a:stCxn id="65" idx="2"/>
          </p:cNvCxnSpPr>
          <p:nvPr/>
        </p:nvCxnSpPr>
        <p:spPr>
          <a:xfrm flipH="1">
            <a:off x="7281140" y="4858327"/>
            <a:ext cx="1" cy="1385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Conector recto de flecha 95"/>
          <p:cNvCxnSpPr/>
          <p:nvPr/>
        </p:nvCxnSpPr>
        <p:spPr>
          <a:xfrm>
            <a:off x="7281141" y="5209311"/>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Conector recto de flecha 98"/>
          <p:cNvCxnSpPr/>
          <p:nvPr/>
        </p:nvCxnSpPr>
        <p:spPr>
          <a:xfrm>
            <a:off x="7285763" y="5546431"/>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Conector recto de flecha 99"/>
          <p:cNvCxnSpPr/>
          <p:nvPr/>
        </p:nvCxnSpPr>
        <p:spPr>
          <a:xfrm>
            <a:off x="7281146" y="5892795"/>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Conector recto de flecha 100"/>
          <p:cNvCxnSpPr/>
          <p:nvPr/>
        </p:nvCxnSpPr>
        <p:spPr>
          <a:xfrm>
            <a:off x="7281140" y="6243780"/>
            <a:ext cx="4312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3" name="Text Box 5"/>
          <p:cNvSpPr txBox="1">
            <a:spLocks noChangeArrowheads="1"/>
          </p:cNvSpPr>
          <p:nvPr/>
        </p:nvSpPr>
        <p:spPr bwMode="auto">
          <a:xfrm>
            <a:off x="7757565" y="5379917"/>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105" name="Text Box 5"/>
          <p:cNvSpPr txBox="1">
            <a:spLocks noChangeArrowheads="1"/>
          </p:cNvSpPr>
          <p:nvPr/>
        </p:nvSpPr>
        <p:spPr bwMode="auto">
          <a:xfrm>
            <a:off x="7762187" y="5735516"/>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106" name="Text Box 5"/>
          <p:cNvSpPr txBox="1">
            <a:spLocks noChangeArrowheads="1"/>
          </p:cNvSpPr>
          <p:nvPr/>
        </p:nvSpPr>
        <p:spPr bwMode="auto">
          <a:xfrm>
            <a:off x="7766805" y="6091112"/>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FEDER</a:t>
            </a:r>
            <a:endParaRPr lang="es-ES" altLang="es-ES" sz="1400" dirty="0">
              <a:solidFill>
                <a:prstClr val="white"/>
              </a:solidFill>
              <a:latin typeface="Arial Narrow" panose="020B0606020202030204" pitchFamily="34" charset="0"/>
            </a:endParaRPr>
          </a:p>
        </p:txBody>
      </p:sp>
      <p:sp>
        <p:nvSpPr>
          <p:cNvPr id="108" name="Text Box 5"/>
          <p:cNvSpPr txBox="1">
            <a:spLocks noChangeArrowheads="1"/>
          </p:cNvSpPr>
          <p:nvPr/>
        </p:nvSpPr>
        <p:spPr bwMode="auto">
          <a:xfrm>
            <a:off x="7762184" y="5024317"/>
            <a:ext cx="1774363" cy="30777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err="1" smtClean="0">
                <a:solidFill>
                  <a:prstClr val="white"/>
                </a:solidFill>
                <a:latin typeface="Arial Narrow" panose="020B0606020202030204" pitchFamily="34" charset="0"/>
              </a:rPr>
              <a:t>Beneficiário</a:t>
            </a:r>
            <a:r>
              <a:rPr lang="es-ES_tradnl" altLang="es-ES" sz="1400" dirty="0" smtClean="0">
                <a:solidFill>
                  <a:prstClr val="white"/>
                </a:solidFill>
                <a:latin typeface="Arial Narrow" panose="020B0606020202030204" pitchFamily="34" charset="0"/>
              </a:rPr>
              <a:t> </a:t>
            </a:r>
            <a:r>
              <a:rPr lang="es-ES_tradnl" altLang="es-ES" sz="1400" dirty="0">
                <a:solidFill>
                  <a:prstClr val="white"/>
                </a:solidFill>
                <a:latin typeface="Arial Narrow" panose="020B0606020202030204" pitchFamily="34" charset="0"/>
              </a:rPr>
              <a:t>Principal</a:t>
            </a:r>
            <a:endParaRPr lang="es-ES" altLang="es-ES" sz="1400" dirty="0">
              <a:solidFill>
                <a:prstClr val="white"/>
              </a:solidFill>
              <a:latin typeface="Arial Narrow" panose="020B0606020202030204" pitchFamily="34" charset="0"/>
            </a:endParaRPr>
          </a:p>
        </p:txBody>
      </p:sp>
      <p:sp>
        <p:nvSpPr>
          <p:cNvPr id="110" name="Text Box 48"/>
          <p:cNvSpPr txBox="1">
            <a:spLocks noChangeArrowheads="1"/>
          </p:cNvSpPr>
          <p:nvPr/>
        </p:nvSpPr>
        <p:spPr bwMode="auto">
          <a:xfrm>
            <a:off x="6045200" y="5261498"/>
            <a:ext cx="1112985" cy="307777"/>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 altLang="es-ES" sz="1400" dirty="0" smtClean="0">
                <a:solidFill>
                  <a:srgbClr val="FF9900"/>
                </a:solidFill>
                <a:latin typeface="Arial Narrow" panose="020B0606020202030204" pitchFamily="34" charset="0"/>
              </a:rPr>
              <a:t>Pagamentos</a:t>
            </a:r>
            <a:endParaRPr lang="es-ES" altLang="es-ES" sz="1400" dirty="0">
              <a:solidFill>
                <a:srgbClr val="FF9900"/>
              </a:solidFill>
              <a:latin typeface="Arial Narrow" panose="020B0606020202030204" pitchFamily="34" charset="0"/>
            </a:endParaRPr>
          </a:p>
        </p:txBody>
      </p:sp>
      <p:sp>
        <p:nvSpPr>
          <p:cNvPr id="111" name="Text Box 48"/>
          <p:cNvSpPr txBox="1">
            <a:spLocks noChangeArrowheads="1"/>
          </p:cNvSpPr>
          <p:nvPr/>
        </p:nvSpPr>
        <p:spPr bwMode="auto">
          <a:xfrm>
            <a:off x="6063193" y="5597843"/>
            <a:ext cx="1094992" cy="55399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000" dirty="0" smtClean="0">
                <a:solidFill>
                  <a:srgbClr val="FF9900"/>
                </a:solidFill>
                <a:latin typeface="Arial Narrow" panose="020B0606020202030204" pitchFamily="34" charset="0"/>
              </a:rPr>
              <a:t>Até </a:t>
            </a:r>
            <a:r>
              <a:rPr lang="es-ES_tradnl" altLang="es-ES" sz="1000" dirty="0" err="1" smtClean="0">
                <a:solidFill>
                  <a:srgbClr val="FF9900"/>
                </a:solidFill>
                <a:latin typeface="Arial Narrow" panose="020B0606020202030204" pitchFamily="34" charset="0"/>
              </a:rPr>
              <a:t>um</a:t>
            </a:r>
            <a:r>
              <a:rPr lang="es-ES_tradnl" altLang="es-ES" sz="1000" dirty="0" smtClean="0">
                <a:solidFill>
                  <a:srgbClr val="FF9900"/>
                </a:solidFill>
                <a:latin typeface="Arial Narrow" panose="020B0606020202030204" pitchFamily="34" charset="0"/>
              </a:rPr>
              <a:t> </a:t>
            </a:r>
            <a:r>
              <a:rPr lang="es-ES_tradnl" altLang="es-ES" sz="1000" dirty="0">
                <a:solidFill>
                  <a:srgbClr val="FF9900"/>
                </a:solidFill>
                <a:latin typeface="Arial Narrow" panose="020B0606020202030204" pitchFamily="34" charset="0"/>
              </a:rPr>
              <a:t>máximo </a:t>
            </a:r>
            <a:r>
              <a:rPr lang="es-ES_tradnl" altLang="es-ES" sz="1000" dirty="0" smtClean="0">
                <a:solidFill>
                  <a:srgbClr val="FF9900"/>
                </a:solidFill>
                <a:latin typeface="Arial Narrow" panose="020B0606020202030204" pitchFamily="34" charset="0"/>
              </a:rPr>
              <a:t>de 95</a:t>
            </a:r>
            <a:r>
              <a:rPr lang="es-ES_tradnl" altLang="es-ES" sz="1000" dirty="0">
                <a:solidFill>
                  <a:srgbClr val="FF9900"/>
                </a:solidFill>
                <a:latin typeface="Arial Narrow" panose="020B0606020202030204" pitchFamily="34" charset="0"/>
              </a:rPr>
              <a:t>% </a:t>
            </a:r>
            <a:r>
              <a:rPr lang="es-ES_tradnl" altLang="es-ES" sz="1000" dirty="0" smtClean="0">
                <a:solidFill>
                  <a:srgbClr val="FF9900"/>
                </a:solidFill>
                <a:latin typeface="Arial Narrow" panose="020B0606020202030204" pitchFamily="34" charset="0"/>
              </a:rPr>
              <a:t>do </a:t>
            </a:r>
            <a:r>
              <a:rPr lang="es-ES_tradnl" altLang="es-ES" sz="1000" dirty="0">
                <a:solidFill>
                  <a:srgbClr val="FF9900"/>
                </a:solidFill>
                <a:latin typeface="Arial Narrow" panose="020B0606020202030204" pitchFamily="34" charset="0"/>
              </a:rPr>
              <a:t>FEDER </a:t>
            </a:r>
            <a:r>
              <a:rPr lang="es-ES_tradnl" altLang="es-ES" sz="1000" dirty="0" smtClean="0">
                <a:solidFill>
                  <a:srgbClr val="FF9900"/>
                </a:solidFill>
                <a:latin typeface="Arial Narrow" panose="020B0606020202030204" pitchFamily="34" charset="0"/>
              </a:rPr>
              <a:t>do </a:t>
            </a:r>
            <a:r>
              <a:rPr lang="es-ES_tradnl" altLang="es-ES" sz="1000" dirty="0" err="1" smtClean="0">
                <a:solidFill>
                  <a:srgbClr val="FF9900"/>
                </a:solidFill>
                <a:latin typeface="Arial Narrow" panose="020B0606020202030204" pitchFamily="34" charset="0"/>
              </a:rPr>
              <a:t>projeto</a:t>
            </a:r>
            <a:endParaRPr lang="es-ES" altLang="es-ES" sz="1000" dirty="0">
              <a:solidFill>
                <a:srgbClr val="FF9900"/>
              </a:solidFill>
              <a:latin typeface="Arial Narrow" panose="020B0606020202030204" pitchFamily="34" charset="0"/>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O </a:t>
            </a:r>
            <a:r>
              <a:rPr lang="es-ES_tradnl" sz="2800" b="1" dirty="0">
                <a:effectLst>
                  <a:outerShdw blurRad="38100" dist="38100" dir="2700000" algn="tl">
                    <a:srgbClr val="000000">
                      <a:alpha val="43137"/>
                    </a:srgbClr>
                  </a:outerShdw>
                </a:effectLst>
              </a:rPr>
              <a:t>CIRCUITO </a:t>
            </a:r>
            <a:r>
              <a:rPr lang="es-ES_tradnl" sz="2800" b="1" dirty="0" smtClean="0">
                <a:effectLst>
                  <a:outerShdw blurRad="38100" dist="38100" dir="2700000" algn="tl">
                    <a:srgbClr val="000000">
                      <a:alpha val="43137"/>
                    </a:srgbClr>
                  </a:outerShdw>
                </a:effectLst>
              </a:rPr>
              <a:t>FINANCEIRO</a:t>
            </a:r>
            <a:endParaRPr lang="es-ES" sz="2800" dirty="0"/>
          </a:p>
        </p:txBody>
      </p:sp>
      <p:pic>
        <p:nvPicPr>
          <p:cNvPr id="49"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35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VALIDAÇÃO DAS DECLARAÇÕES </a:t>
            </a:r>
            <a:r>
              <a:rPr lang="es-ES_tradnl" sz="2000" b="1" dirty="0">
                <a:solidFill>
                  <a:srgbClr val="FF9900"/>
                </a:solidFill>
              </a:rPr>
              <a:t>DE </a:t>
            </a:r>
            <a:r>
              <a:rPr lang="es-ES_tradnl" sz="2000" b="1" dirty="0" smtClean="0">
                <a:solidFill>
                  <a:srgbClr val="FF9900"/>
                </a:solidFill>
              </a:rPr>
              <a:t>DESPESAS PAGAS</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O</a:t>
            </a:r>
            <a:r>
              <a:rPr lang="es-ES_tradnl" sz="2800" b="1" dirty="0" smtClean="0">
                <a:effectLst>
                  <a:outerShdw blurRad="38100" dist="38100" dir="2700000" algn="tl">
                    <a:srgbClr val="000000">
                      <a:alpha val="43137"/>
                    </a:srgbClr>
                  </a:outerShdw>
                </a:effectLst>
              </a:rPr>
              <a:t> </a:t>
            </a:r>
            <a:r>
              <a:rPr lang="es-ES_tradnl" sz="2800" b="1" dirty="0">
                <a:effectLst>
                  <a:outerShdw blurRad="38100" dist="38100" dir="2700000" algn="tl">
                    <a:srgbClr val="000000">
                      <a:alpha val="43137"/>
                    </a:srgbClr>
                  </a:outerShdw>
                </a:effectLst>
              </a:rPr>
              <a:t>CIRCUITO </a:t>
            </a:r>
            <a:r>
              <a:rPr lang="es-ES_tradnl" sz="2800" b="1" dirty="0" smtClean="0">
                <a:effectLst>
                  <a:outerShdw blurRad="38100" dist="38100" dir="2700000" algn="tl">
                    <a:srgbClr val="000000">
                      <a:alpha val="43137"/>
                    </a:srgbClr>
                  </a:outerShdw>
                </a:effectLst>
              </a:rPr>
              <a:t>FINANCEIRO</a:t>
            </a:r>
            <a:endParaRPr lang="es-ES" sz="2800" dirty="0"/>
          </a:p>
        </p:txBody>
      </p:sp>
      <p:sp>
        <p:nvSpPr>
          <p:cNvPr id="58" name="Text Box 33"/>
          <p:cNvSpPr txBox="1">
            <a:spLocks noChangeArrowheads="1"/>
          </p:cNvSpPr>
          <p:nvPr/>
        </p:nvSpPr>
        <p:spPr bwMode="auto">
          <a:xfrm>
            <a:off x="5889791" y="728142"/>
            <a:ext cx="1506538" cy="846081"/>
          </a:xfrm>
          <a:prstGeom prst="rect">
            <a:avLst/>
          </a:prstGeom>
          <a:solidFill>
            <a:srgbClr val="FFC000"/>
          </a:solidFill>
          <a:ln>
            <a:solidFill>
              <a:schemeClr val="tx1"/>
            </a:solidFill>
          </a:ln>
          <a:effectLs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latin typeface="Arial Narrow" panose="020B0606020202030204" pitchFamily="34" charset="0"/>
              </a:rPr>
              <a:t>DDP</a:t>
            </a:r>
          </a:p>
          <a:p>
            <a:pPr algn="ctr">
              <a:spcBef>
                <a:spcPct val="50000"/>
              </a:spcBef>
            </a:pPr>
            <a:r>
              <a:rPr lang="es-ES_tradnl" altLang="es-ES" sz="1400" dirty="0">
                <a:latin typeface="Arial Narrow" panose="020B0606020202030204" pitchFamily="34" charset="0"/>
              </a:rPr>
              <a:t>Estado “Declarada”</a:t>
            </a:r>
            <a:endParaRPr lang="es-ES" altLang="es-ES" sz="1400" dirty="0">
              <a:latin typeface="Arial Narrow" panose="020B0606020202030204" pitchFamily="34" charset="0"/>
            </a:endParaRPr>
          </a:p>
        </p:txBody>
      </p:sp>
      <p:sp>
        <p:nvSpPr>
          <p:cNvPr id="60" name="Rectangle 32"/>
          <p:cNvSpPr>
            <a:spLocks noChangeArrowheads="1"/>
          </p:cNvSpPr>
          <p:nvPr/>
        </p:nvSpPr>
        <p:spPr bwMode="auto">
          <a:xfrm>
            <a:off x="4085248" y="1838653"/>
            <a:ext cx="1120687" cy="493067"/>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schemeClr val="bg1"/>
                </a:solidFill>
                <a:latin typeface="Arial Narrow" panose="020B0606020202030204" pitchFamily="34" charset="0"/>
              </a:rPr>
              <a:t>DDP </a:t>
            </a:r>
            <a:r>
              <a:rPr lang="es-ES_tradnl" altLang="es-ES" sz="1400" dirty="0" err="1" smtClean="0">
                <a:solidFill>
                  <a:schemeClr val="bg1"/>
                </a:solidFill>
                <a:latin typeface="Arial Narrow" panose="020B0606020202030204" pitchFamily="34" charset="0"/>
              </a:rPr>
              <a:t>correta</a:t>
            </a:r>
            <a:endParaRPr lang="es-ES" altLang="es-ES" sz="1400" dirty="0">
              <a:solidFill>
                <a:schemeClr val="bg1"/>
              </a:solidFill>
              <a:latin typeface="Arial Narrow" panose="020B0606020202030204" pitchFamily="34" charset="0"/>
            </a:endParaRPr>
          </a:p>
        </p:txBody>
      </p:sp>
      <p:sp>
        <p:nvSpPr>
          <p:cNvPr id="67" name="Rectángulo 66"/>
          <p:cNvSpPr/>
          <p:nvPr/>
        </p:nvSpPr>
        <p:spPr>
          <a:xfrm rot="10800000" flipH="1" flipV="1">
            <a:off x="7286629" y="3453599"/>
            <a:ext cx="2633230" cy="55384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Provisional</a:t>
            </a:r>
          </a:p>
          <a:p>
            <a:pPr algn="ctr" defTabSz="914400"/>
            <a:r>
              <a:rPr lang="es-ES" sz="1400" dirty="0">
                <a:solidFill>
                  <a:prstClr val="black"/>
                </a:solidFill>
              </a:rPr>
              <a:t>Estado </a:t>
            </a:r>
            <a:r>
              <a:rPr lang="es-ES" sz="1400" b="1" i="1" dirty="0">
                <a:solidFill>
                  <a:srgbClr val="ED7D31">
                    <a:lumMod val="75000"/>
                  </a:srgbClr>
                </a:solidFill>
              </a:rPr>
              <a:t>“Validada Provisional”</a:t>
            </a:r>
          </a:p>
        </p:txBody>
      </p:sp>
      <p:sp>
        <p:nvSpPr>
          <p:cNvPr id="68" name="Rectángulo 67"/>
          <p:cNvSpPr/>
          <p:nvPr/>
        </p:nvSpPr>
        <p:spPr>
          <a:xfrm rot="10800000" flipH="1" flipV="1">
            <a:off x="7733175" y="5245186"/>
            <a:ext cx="1764150" cy="956546"/>
          </a:xfrm>
          <a:prstGeom prst="rect">
            <a:avLst/>
          </a:prstGeom>
          <a:solidFill>
            <a:srgbClr val="A0D0BA"/>
          </a:solid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Definitiva</a:t>
            </a:r>
          </a:p>
          <a:p>
            <a:pPr algn="ctr" defTabSz="914400"/>
            <a:r>
              <a:rPr lang="es-ES" sz="1400" dirty="0">
                <a:solidFill>
                  <a:prstClr val="black"/>
                </a:solidFill>
              </a:rPr>
              <a:t>Estado </a:t>
            </a:r>
            <a:r>
              <a:rPr lang="es-ES" sz="1400" b="1" i="1" dirty="0">
                <a:solidFill>
                  <a:srgbClr val="ED7D31">
                    <a:lumMod val="75000"/>
                  </a:srgbClr>
                </a:solidFill>
              </a:rPr>
              <a:t>“Validada Definitiva”</a:t>
            </a:r>
          </a:p>
        </p:txBody>
      </p:sp>
      <p:sp>
        <p:nvSpPr>
          <p:cNvPr id="69" name="Rectangle 32"/>
          <p:cNvSpPr>
            <a:spLocks noChangeArrowheads="1"/>
          </p:cNvSpPr>
          <p:nvPr/>
        </p:nvSpPr>
        <p:spPr bwMode="auto">
          <a:xfrm>
            <a:off x="8034578" y="1838652"/>
            <a:ext cx="1120687" cy="493067"/>
          </a:xfrm>
          <a:prstGeom prst="rect">
            <a:avLst/>
          </a:prstGeom>
          <a:solidFill>
            <a:srgbClr val="7030A0"/>
          </a:solidFill>
          <a:ln w="9525">
            <a:solidFill>
              <a:schemeClr val="tx1"/>
            </a:solidFill>
            <a:miter lim="800000"/>
            <a:headEnd/>
            <a:tailEnd/>
          </a:ln>
          <a:effectLs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spcBef>
                <a:spcPct val="50000"/>
              </a:spcBef>
            </a:pPr>
            <a:r>
              <a:rPr lang="es-ES_tradnl" altLang="es-ES" sz="1400" dirty="0">
                <a:solidFill>
                  <a:schemeClr val="bg1"/>
                </a:solidFill>
                <a:latin typeface="Arial Narrow" panose="020B0606020202030204" pitchFamily="34" charset="0"/>
              </a:rPr>
              <a:t>DDP </a:t>
            </a:r>
            <a:r>
              <a:rPr lang="es-ES_tradnl" altLang="es-ES" sz="1400" dirty="0" err="1" smtClean="0">
                <a:solidFill>
                  <a:schemeClr val="bg1"/>
                </a:solidFill>
                <a:latin typeface="Arial Narrow" panose="020B0606020202030204" pitchFamily="34" charset="0"/>
              </a:rPr>
              <a:t>incorreta</a:t>
            </a:r>
            <a:endParaRPr lang="es-ES" altLang="es-ES" sz="1400" dirty="0">
              <a:solidFill>
                <a:schemeClr val="bg1"/>
              </a:solidFill>
              <a:latin typeface="Arial Narrow" panose="020B0606020202030204" pitchFamily="34" charset="0"/>
            </a:endParaRPr>
          </a:p>
        </p:txBody>
      </p:sp>
      <p:cxnSp>
        <p:nvCxnSpPr>
          <p:cNvPr id="9" name="Conector angular 8"/>
          <p:cNvCxnSpPr>
            <a:stCxn id="58" idx="1"/>
            <a:endCxn id="60" idx="0"/>
          </p:cNvCxnSpPr>
          <p:nvPr/>
        </p:nvCxnSpPr>
        <p:spPr>
          <a:xfrm rot="10800000" flipV="1">
            <a:off x="4645593" y="1151183"/>
            <a:ext cx="1244199" cy="687470"/>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angular 10"/>
          <p:cNvCxnSpPr>
            <a:stCxn id="58" idx="3"/>
            <a:endCxn id="69" idx="0"/>
          </p:cNvCxnSpPr>
          <p:nvPr/>
        </p:nvCxnSpPr>
        <p:spPr>
          <a:xfrm>
            <a:off x="7396329" y="1151183"/>
            <a:ext cx="1198593" cy="68746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a:stCxn id="60" idx="2"/>
          </p:cNvCxnSpPr>
          <p:nvPr/>
        </p:nvCxnSpPr>
        <p:spPr>
          <a:xfrm flipH="1">
            <a:off x="4635942" y="2331720"/>
            <a:ext cx="9650" cy="2881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69" idx="2"/>
            <a:endCxn id="67" idx="0"/>
          </p:cNvCxnSpPr>
          <p:nvPr/>
        </p:nvCxnSpPr>
        <p:spPr>
          <a:xfrm>
            <a:off x="8594922" y="2331719"/>
            <a:ext cx="8322" cy="1121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stCxn id="67" idx="2"/>
            <a:endCxn id="68" idx="0"/>
          </p:cNvCxnSpPr>
          <p:nvPr/>
        </p:nvCxnSpPr>
        <p:spPr>
          <a:xfrm>
            <a:off x="8603244" y="4007448"/>
            <a:ext cx="12006" cy="12377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8705757" y="2566815"/>
            <a:ext cx="3005953" cy="461665"/>
          </a:xfrm>
          <a:prstGeom prst="rect">
            <a:avLst/>
          </a:prstGeom>
          <a:solidFill>
            <a:schemeClr val="bg2">
              <a:lumMod val="90000"/>
            </a:schemeClr>
          </a:solidFill>
        </p:spPr>
        <p:txBody>
          <a:bodyPr wrap="square" rtlCol="0">
            <a:spAutoFit/>
          </a:bodyPr>
          <a:lstStyle/>
          <a:p>
            <a:r>
              <a:rPr lang="es-ES_tradnl" sz="1200" dirty="0" err="1" smtClean="0"/>
              <a:t>Requerimento</a:t>
            </a:r>
            <a:r>
              <a:rPr lang="es-ES_tradnl" sz="1200" dirty="0" smtClean="0"/>
              <a:t> </a:t>
            </a:r>
            <a:r>
              <a:rPr lang="es-ES_tradnl" sz="1200" dirty="0"/>
              <a:t>(</a:t>
            </a:r>
            <a:r>
              <a:rPr lang="es-ES_tradnl" sz="1200" dirty="0" err="1" smtClean="0"/>
              <a:t>documentação</a:t>
            </a:r>
            <a:r>
              <a:rPr lang="es-ES_tradnl" sz="1200" dirty="0" smtClean="0"/>
              <a:t> suporte</a:t>
            </a:r>
            <a:r>
              <a:rPr lang="es-ES_tradnl" sz="1200" dirty="0"/>
              <a:t>)</a:t>
            </a:r>
          </a:p>
          <a:p>
            <a:r>
              <a:rPr lang="es-ES_tradnl" sz="1200" dirty="0" err="1" smtClean="0"/>
              <a:t>Prazo</a:t>
            </a:r>
            <a:r>
              <a:rPr lang="es-ES_tradnl" sz="1200" dirty="0"/>
              <a:t>: 10 </a:t>
            </a:r>
            <a:r>
              <a:rPr lang="es-ES_tradnl" sz="1200" dirty="0" err="1" smtClean="0"/>
              <a:t>dias</a:t>
            </a:r>
            <a:r>
              <a:rPr lang="es-ES_tradnl" sz="1200" dirty="0" smtClean="0"/>
              <a:t> </a:t>
            </a:r>
            <a:r>
              <a:rPr lang="es-ES_tradnl" sz="1200" dirty="0" err="1" smtClean="0"/>
              <a:t>úteis</a:t>
            </a:r>
            <a:endParaRPr lang="es-ES" sz="1200" dirty="0"/>
          </a:p>
        </p:txBody>
      </p:sp>
      <p:sp>
        <p:nvSpPr>
          <p:cNvPr id="76" name="CuadroTexto 75"/>
          <p:cNvSpPr txBox="1"/>
          <p:nvPr/>
        </p:nvSpPr>
        <p:spPr>
          <a:xfrm>
            <a:off x="8705757" y="4436360"/>
            <a:ext cx="3005953" cy="461665"/>
          </a:xfrm>
          <a:prstGeom prst="rect">
            <a:avLst/>
          </a:prstGeom>
          <a:solidFill>
            <a:schemeClr val="bg2">
              <a:lumMod val="90000"/>
            </a:schemeClr>
          </a:solidFill>
        </p:spPr>
        <p:txBody>
          <a:bodyPr wrap="square" rtlCol="0">
            <a:spAutoFit/>
          </a:bodyPr>
          <a:lstStyle/>
          <a:p>
            <a:r>
              <a:rPr lang="es-ES_tradnl" sz="1200" dirty="0" err="1" smtClean="0"/>
              <a:t>Alegações</a:t>
            </a:r>
            <a:r>
              <a:rPr lang="es-ES_tradnl" sz="1200" dirty="0" smtClean="0"/>
              <a:t> </a:t>
            </a:r>
            <a:r>
              <a:rPr lang="es-ES_tradnl" sz="1200" dirty="0"/>
              <a:t>(</a:t>
            </a:r>
            <a:r>
              <a:rPr lang="es-ES_tradnl" sz="1200" dirty="0" err="1" smtClean="0"/>
              <a:t>sem</a:t>
            </a:r>
            <a:r>
              <a:rPr lang="es-ES_tradnl" sz="1200" dirty="0" smtClean="0"/>
              <a:t> </a:t>
            </a:r>
            <a:r>
              <a:rPr lang="es-ES_tradnl" sz="1200" dirty="0" err="1" smtClean="0"/>
              <a:t>documentação</a:t>
            </a:r>
            <a:r>
              <a:rPr lang="es-ES_tradnl" sz="1200" dirty="0" smtClean="0"/>
              <a:t> suporte</a:t>
            </a:r>
            <a:r>
              <a:rPr lang="es-ES_tradnl" sz="1200" dirty="0"/>
              <a:t>)</a:t>
            </a:r>
          </a:p>
          <a:p>
            <a:r>
              <a:rPr lang="es-ES_tradnl" sz="1200" dirty="0" err="1" smtClean="0"/>
              <a:t>Prazo</a:t>
            </a:r>
            <a:r>
              <a:rPr lang="es-ES_tradnl" sz="1200" dirty="0"/>
              <a:t>: 10 </a:t>
            </a:r>
            <a:r>
              <a:rPr lang="es-ES_tradnl" sz="1200" dirty="0" err="1" smtClean="0"/>
              <a:t>dias</a:t>
            </a:r>
            <a:r>
              <a:rPr lang="es-ES_tradnl" sz="1200" dirty="0" smtClean="0"/>
              <a:t> </a:t>
            </a:r>
            <a:r>
              <a:rPr lang="es-ES_tradnl" sz="1200" dirty="0" err="1" smtClean="0"/>
              <a:t>úteis</a:t>
            </a:r>
            <a:endParaRPr lang="es-ES" sz="1200" dirty="0"/>
          </a:p>
        </p:txBody>
      </p:sp>
      <p:sp>
        <p:nvSpPr>
          <p:cNvPr id="77" name="Rectángulo 76"/>
          <p:cNvSpPr/>
          <p:nvPr/>
        </p:nvSpPr>
        <p:spPr>
          <a:xfrm rot="10800000" flipH="1" flipV="1">
            <a:off x="6918036" y="2589390"/>
            <a:ext cx="1630278" cy="41505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Estado </a:t>
            </a:r>
          </a:p>
          <a:p>
            <a:pPr algn="ctr" defTabSz="914400"/>
            <a:r>
              <a:rPr lang="es-ES" sz="1400" b="1" i="1" dirty="0">
                <a:solidFill>
                  <a:srgbClr val="ED7D31">
                    <a:lumMod val="75000"/>
                  </a:srgbClr>
                </a:solidFill>
              </a:rPr>
              <a:t>“</a:t>
            </a:r>
            <a:r>
              <a:rPr lang="es-ES" sz="1400" b="1" i="1" dirty="0" err="1" smtClean="0">
                <a:solidFill>
                  <a:srgbClr val="ED7D31">
                    <a:lumMod val="75000"/>
                  </a:srgbClr>
                </a:solidFill>
              </a:rPr>
              <a:t>Em</a:t>
            </a:r>
            <a:r>
              <a:rPr lang="es-ES" sz="1400" b="1" i="1" dirty="0" smtClean="0">
                <a:solidFill>
                  <a:srgbClr val="ED7D31">
                    <a:lumMod val="75000"/>
                  </a:srgbClr>
                </a:solidFill>
              </a:rPr>
              <a:t> </a:t>
            </a:r>
            <a:r>
              <a:rPr lang="es-ES" sz="1400" b="1" i="1" dirty="0" err="1" smtClean="0">
                <a:solidFill>
                  <a:srgbClr val="ED7D31">
                    <a:lumMod val="75000"/>
                  </a:srgbClr>
                </a:solidFill>
              </a:rPr>
              <a:t>requerimento</a:t>
            </a:r>
            <a:r>
              <a:rPr lang="es-ES" sz="1400" b="1" i="1" dirty="0">
                <a:solidFill>
                  <a:srgbClr val="ED7D31">
                    <a:lumMod val="75000"/>
                  </a:srgbClr>
                </a:solidFill>
              </a:rPr>
              <a:t>”</a:t>
            </a:r>
          </a:p>
        </p:txBody>
      </p:sp>
      <p:sp>
        <p:nvSpPr>
          <p:cNvPr id="87" name="Rectángulo 86"/>
          <p:cNvSpPr/>
          <p:nvPr/>
        </p:nvSpPr>
        <p:spPr>
          <a:xfrm rot="10800000" flipH="1" flipV="1">
            <a:off x="3736613" y="5245186"/>
            <a:ext cx="1817956" cy="922764"/>
          </a:xfrm>
          <a:prstGeom prst="rect">
            <a:avLst/>
          </a:prstGeom>
          <a:solidFill>
            <a:srgbClr val="A0D0BA"/>
          </a:solidFill>
        </p:spPr>
        <p:style>
          <a:lnRef idx="2">
            <a:schemeClr val="dk1"/>
          </a:lnRef>
          <a:fillRef idx="1">
            <a:schemeClr val="lt1"/>
          </a:fillRef>
          <a:effectRef idx="0">
            <a:schemeClr val="dk1"/>
          </a:effectRef>
          <a:fontRef idx="minor">
            <a:schemeClr val="dk1"/>
          </a:fontRef>
        </p:style>
        <p:txBody>
          <a:bodyPr rtlCol="0" anchor="ctr"/>
          <a:lstStyle/>
          <a:p>
            <a:pPr algn="ctr" defTabSz="914400"/>
            <a:r>
              <a:rPr lang="es-ES" sz="1400" dirty="0">
                <a:solidFill>
                  <a:prstClr val="black"/>
                </a:solidFill>
              </a:rPr>
              <a:t>DDP Validada Definitiva</a:t>
            </a:r>
          </a:p>
          <a:p>
            <a:pPr algn="ctr" defTabSz="914400"/>
            <a:r>
              <a:rPr lang="es-ES" sz="1400" dirty="0">
                <a:solidFill>
                  <a:prstClr val="black"/>
                </a:solidFill>
              </a:rPr>
              <a:t>Estado </a:t>
            </a:r>
            <a:r>
              <a:rPr lang="es-ES" sz="1400" b="1" i="1" dirty="0">
                <a:solidFill>
                  <a:srgbClr val="ED7D31">
                    <a:lumMod val="75000"/>
                  </a:srgbClr>
                </a:solidFill>
              </a:rPr>
              <a:t>“Validada Definitiva”</a:t>
            </a:r>
          </a:p>
        </p:txBody>
      </p:sp>
      <p:pic>
        <p:nvPicPr>
          <p:cNvPr id="18"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491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a:solidFill>
                  <a:srgbClr val="FF9900"/>
                </a:solidFill>
              </a:rPr>
              <a:t>NORMATIVA</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2" name="Rectángulo 1"/>
          <p:cNvSpPr/>
          <p:nvPr/>
        </p:nvSpPr>
        <p:spPr>
          <a:xfrm>
            <a:off x="3602183" y="991888"/>
            <a:ext cx="7934035" cy="4770537"/>
          </a:xfrm>
          <a:prstGeom prst="rect">
            <a:avLst/>
          </a:prstGeom>
        </p:spPr>
        <p:txBody>
          <a:bodyPr wrap="square">
            <a:spAutoFit/>
          </a:bodyPr>
          <a:lstStyle/>
          <a:p>
            <a:pPr marL="342900" lvl="0" indent="-342900" algn="just">
              <a:spcAft>
                <a:spcPts val="0"/>
              </a:spcAft>
              <a:buSzPct val="100000"/>
              <a:buFont typeface="+mj-lt"/>
              <a:buAutoNum type="arabicPeriod"/>
            </a:pPr>
            <a:r>
              <a:rPr lang="pt-PT" sz="1600" dirty="0" smtClean="0"/>
              <a:t>Normas estabelecidas nos seguintes Regulamentos:</a:t>
            </a:r>
            <a:endParaRPr lang="pt-PT" sz="1600" b="1" dirty="0" smtClean="0">
              <a:ea typeface="Times New Roman" panose="02020603050405020304" pitchFamily="18" charset="0"/>
              <a:cs typeface="Arial" panose="020B0604020202020204" pitchFamily="34" charset="0"/>
            </a:endParaRPr>
          </a:p>
          <a:p>
            <a:pPr marL="228600" lvl="0" indent="-228600" algn="just">
              <a:spcAft>
                <a:spcPts val="0"/>
              </a:spcAft>
              <a:buSzPts val="1100"/>
              <a:buFont typeface="+mj-lt"/>
              <a:buAutoNum type="arabicPeriod"/>
            </a:pPr>
            <a:endParaRPr lang="pt-PT" sz="800" b="1" dirty="0" smtClean="0">
              <a:ea typeface="Times New Roman" panose="02020603050405020304" pitchFamily="18" charset="0"/>
              <a:cs typeface="Arial" panose="020B0604020202020204" pitchFamily="34" charset="0"/>
            </a:endParaRPr>
          </a:p>
          <a:p>
            <a:pPr marL="800100" lvl="1" indent="-342900" algn="just">
              <a:buSzPts val="1100"/>
              <a:buFont typeface="Arial" panose="020B0604020202020204" pitchFamily="34" charset="0"/>
              <a:buChar char="•"/>
            </a:pPr>
            <a:r>
              <a:rPr lang="pt-PT" sz="1600" b="1" dirty="0" smtClean="0">
                <a:ea typeface="Times New Roman" panose="02020603050405020304" pitchFamily="18" charset="0"/>
                <a:cs typeface="Arial" panose="020B0604020202020204" pitchFamily="34" charset="0"/>
              </a:rPr>
              <a:t>Regulamento (UE) nº 1303/2013</a:t>
            </a:r>
            <a:r>
              <a:rPr lang="pt-PT" sz="1600" dirty="0" smtClean="0">
                <a:ea typeface="Times New Roman" panose="02020603050405020304" pitchFamily="18" charset="0"/>
                <a:cs typeface="Arial" panose="020B0604020202020204" pitchFamily="34" charset="0"/>
              </a:rPr>
              <a:t> do Parlamento Europeu e do Conselho de 17 de dezembro de 2013, que estabelece as disposições comuns relativas ao Fundo Europeu de Desenvolvimento Regional, ao Fundo Social Europeu, ao Fundo de Coesão, ao Fundo Europeu Agrícola de Desenvolvimento Rural e ao Fundo Europeu Marítimo e da Pesca (Art.º 65-71).</a:t>
            </a:r>
          </a:p>
          <a:p>
            <a:pPr marL="800100" lvl="1" indent="-342900" algn="just">
              <a:buSzPts val="1100"/>
              <a:buFont typeface="Arial" panose="020B0604020202020204" pitchFamily="34" charset="0"/>
              <a:buChar char="•"/>
            </a:pPr>
            <a:r>
              <a:rPr lang="pt-PT" sz="1600" b="1" dirty="0" smtClean="0">
                <a:ea typeface="Times New Roman" panose="02020603050405020304" pitchFamily="18" charset="0"/>
                <a:cs typeface="Arial" panose="020B0604020202020204" pitchFamily="34" charset="0"/>
              </a:rPr>
              <a:t>Regulamento (UE) nº 1299/2013</a:t>
            </a:r>
            <a:r>
              <a:rPr lang="pt-PT" sz="1600" dirty="0" smtClean="0">
                <a:ea typeface="Times New Roman" panose="02020603050405020304" pitchFamily="18" charset="0"/>
                <a:cs typeface="Arial" panose="020B0604020202020204" pitchFamily="34" charset="0"/>
              </a:rPr>
              <a:t> do Parlamento Europeu e do Conselho de 17 de dezembro de 2013, relativo às disposições específicas aplicáveis aos apoios prestados pelo Fundo Europeu de Desenvolvimento Regional ao objetivo de Cooperação Territorial Europeia (Art.º 18-20).</a:t>
            </a:r>
          </a:p>
          <a:p>
            <a:pPr marL="800100" lvl="1" indent="-342900" algn="just">
              <a:buSzPts val="1100"/>
              <a:buFont typeface="Arial" panose="020B0604020202020204" pitchFamily="34" charset="0"/>
              <a:buChar char="•"/>
            </a:pPr>
            <a:r>
              <a:rPr lang="pt-PT" sz="1600" b="1" dirty="0" smtClean="0">
                <a:ea typeface="Times New Roman" panose="02020603050405020304" pitchFamily="18" charset="0"/>
                <a:cs typeface="Arial" panose="020B0604020202020204" pitchFamily="34" charset="0"/>
              </a:rPr>
              <a:t>Regulamento Delegado (UE) nº 481/2014</a:t>
            </a:r>
            <a:r>
              <a:rPr lang="pt-PT" sz="1600" dirty="0" smtClean="0">
                <a:ea typeface="Times New Roman" panose="02020603050405020304" pitchFamily="18" charset="0"/>
                <a:cs typeface="Arial" panose="020B0604020202020204" pitchFamily="34" charset="0"/>
              </a:rPr>
              <a:t> da Comissão de 4 de março de 2014 que complementa o Regulamento (UE) n.º 1299/2013 do Parlamento Europeu e do Conselho, no que diz respeito às regras específicas em matéria de elegibilidade da despesa para os programas de cooperação (Art.º 1-7).</a:t>
            </a:r>
          </a:p>
          <a:p>
            <a:pPr marL="228600" lvl="0" indent="-228600" algn="just">
              <a:spcAft>
                <a:spcPts val="0"/>
              </a:spcAft>
              <a:buSzPts val="1100"/>
              <a:buFont typeface="+mj-lt"/>
              <a:buAutoNum type="arabicPeriod"/>
            </a:pPr>
            <a:endParaRPr lang="pt-PT" sz="800" dirty="0" smtClean="0">
              <a:effectLst/>
              <a:ea typeface="Times New Roman" panose="02020603050405020304" pitchFamily="18" charset="0"/>
              <a:cs typeface="Arial" panose="020B0604020202020204" pitchFamily="34" charset="0"/>
            </a:endParaRPr>
          </a:p>
          <a:p>
            <a:pPr marL="342900" lvl="0" indent="-342900">
              <a:buFont typeface="+mj-lt"/>
              <a:buAutoNum type="arabicPeriod"/>
            </a:pPr>
            <a:r>
              <a:rPr lang="pt-PT" sz="1600" dirty="0" smtClean="0"/>
              <a:t>Normas estabelecidas para o Programa no seu conjunto e aprovadas pelo Comité de Acompanhamento.</a:t>
            </a:r>
          </a:p>
          <a:p>
            <a:pPr marL="342900" lvl="0" indent="-342900">
              <a:buFont typeface="+mj-lt"/>
              <a:buAutoNum type="arabicPeriod"/>
            </a:pPr>
            <a:r>
              <a:rPr lang="pt-PT" sz="1600" dirty="0" smtClean="0"/>
              <a:t>Normas nacionais do Estado Membro do beneficiário para </a:t>
            </a:r>
            <a:r>
              <a:rPr lang="pt-PT" sz="1600" dirty="0" smtClean="0"/>
              <a:t>os </a:t>
            </a:r>
            <a:r>
              <a:rPr lang="pt-PT" sz="1600" dirty="0" smtClean="0"/>
              <a:t>casos </a:t>
            </a:r>
            <a:r>
              <a:rPr lang="pt-PT" sz="1600" dirty="0" smtClean="0"/>
              <a:t>não </a:t>
            </a:r>
            <a:r>
              <a:rPr lang="pt-PT" sz="1600" dirty="0" smtClean="0"/>
              <a:t>regulados pelas normas anteriores.</a:t>
            </a:r>
            <a:endParaRPr lang="pt-PT" sz="1600" dirty="0"/>
          </a:p>
        </p:txBody>
      </p:sp>
      <p:graphicFrame>
        <p:nvGraphicFramePr>
          <p:cNvPr id="9" name="Tabla 8"/>
          <p:cNvGraphicFramePr>
            <a:graphicFrameLocks noGrp="1"/>
          </p:cNvGraphicFramePr>
          <p:nvPr>
            <p:extLst>
              <p:ext uri="{D42A27DB-BD31-4B8C-83A1-F6EECF244321}">
                <p14:modId xmlns:p14="http://schemas.microsoft.com/office/powerpoint/2010/main" val="4103407262"/>
              </p:ext>
            </p:extLst>
          </p:nvPr>
        </p:nvGraphicFramePr>
        <p:xfrm>
          <a:off x="3704952" y="621048"/>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NORMATIVA </a:t>
                      </a:r>
                      <a:r>
                        <a:rPr lang="es-ES_tradnl" dirty="0" smtClean="0">
                          <a:solidFill>
                            <a:srgbClr val="002060"/>
                          </a:solidFill>
                        </a:rPr>
                        <a:t>APLICÁVEL:</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pic>
        <p:nvPicPr>
          <p:cNvPr id="6"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86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DATAS</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2" name="Rectángulo 1"/>
          <p:cNvSpPr/>
          <p:nvPr/>
        </p:nvSpPr>
        <p:spPr>
          <a:xfrm>
            <a:off x="3860799" y="1124708"/>
            <a:ext cx="7499927" cy="2092881"/>
          </a:xfrm>
          <a:prstGeom prst="rect">
            <a:avLst/>
          </a:prstGeom>
        </p:spPr>
        <p:txBody>
          <a:bodyPr wrap="square">
            <a:spAutoFit/>
          </a:bodyPr>
          <a:lstStyle/>
          <a:p>
            <a:pPr lvl="0" algn="just">
              <a:spcAft>
                <a:spcPts val="0"/>
              </a:spcAft>
              <a:buClr>
                <a:srgbClr val="000000"/>
              </a:buClr>
              <a:buSzPts val="1100"/>
            </a:pPr>
            <a:endParaRPr lang="es-ES" sz="1000" dirty="0">
              <a:solidFill>
                <a:srgbClr val="000000"/>
              </a:solidFill>
              <a:ea typeface="Times New Roman" panose="02020603050405020304" pitchFamily="18" charset="0"/>
            </a:endParaRPr>
          </a:p>
          <a:p>
            <a:pPr marL="342900" lvl="0" indent="-342900" algn="just">
              <a:spcAft>
                <a:spcPts val="0"/>
              </a:spcAft>
              <a:buClr>
                <a:srgbClr val="000000"/>
              </a:buClr>
              <a:buSzPts val="1100"/>
              <a:buFont typeface="Wingdings" panose="05000000000000000000" pitchFamily="2" charset="2"/>
              <a:buChar char="Ø"/>
            </a:pPr>
            <a:r>
              <a:rPr lang="pt-PT" sz="2000" dirty="0" smtClean="0">
                <a:solidFill>
                  <a:srgbClr val="000000"/>
                </a:solidFill>
                <a:ea typeface="Times New Roman" panose="02020603050405020304" pitchFamily="18" charset="0"/>
              </a:rPr>
              <a:t>As </a:t>
            </a:r>
            <a:r>
              <a:rPr lang="pt-PT" sz="2000" b="1" dirty="0" smtClean="0">
                <a:solidFill>
                  <a:srgbClr val="000000"/>
                </a:solidFill>
                <a:ea typeface="Times New Roman" panose="02020603050405020304" pitchFamily="18" charset="0"/>
              </a:rPr>
              <a:t>despesas de preparação das candidaturas são:</a:t>
            </a:r>
          </a:p>
          <a:p>
            <a:pPr lvl="0" algn="just">
              <a:spcAft>
                <a:spcPts val="0"/>
              </a:spcAft>
              <a:buClr>
                <a:srgbClr val="000000"/>
              </a:buClr>
              <a:buSzPts val="1100"/>
            </a:pPr>
            <a:endParaRPr lang="pt-PT" sz="2000" b="1" dirty="0" smtClean="0">
              <a:solidFill>
                <a:srgbClr val="000000"/>
              </a:solidFill>
              <a:ea typeface="Times New Roman" panose="02020603050405020304" pitchFamily="18" charset="0"/>
            </a:endParaRPr>
          </a:p>
          <a:p>
            <a:pPr marL="742950" lvl="1" indent="-285750" algn="just">
              <a:buClr>
                <a:srgbClr val="000000"/>
              </a:buClr>
              <a:buSzPts val="1100"/>
              <a:buFont typeface="Arial" panose="020B0604020202020204" pitchFamily="34" charset="0"/>
              <a:buChar char="•"/>
            </a:pPr>
            <a:r>
              <a:rPr lang="pt-PT" sz="2000" dirty="0" smtClean="0">
                <a:solidFill>
                  <a:srgbClr val="000000"/>
                </a:solidFill>
                <a:ea typeface="Times New Roman" panose="02020603050405020304" pitchFamily="18" charset="0"/>
              </a:rPr>
              <a:t>Elegíveis </a:t>
            </a:r>
            <a:r>
              <a:rPr lang="pt-PT" sz="2000" u="sng" dirty="0" smtClean="0">
                <a:solidFill>
                  <a:srgbClr val="000000"/>
                </a:solidFill>
                <a:ea typeface="Times New Roman" panose="02020603050405020304" pitchFamily="18" charset="0"/>
              </a:rPr>
              <a:t>desde 1 de janeiro de 2016 até 31 de março de 2016</a:t>
            </a:r>
          </a:p>
          <a:p>
            <a:pPr marL="742950" lvl="1" indent="-285750" algn="just">
              <a:buClr>
                <a:srgbClr val="000000"/>
              </a:buClr>
              <a:buSzPts val="1100"/>
              <a:buFont typeface="Arial" panose="020B0604020202020204" pitchFamily="34" charset="0"/>
              <a:buChar char="•"/>
            </a:pPr>
            <a:r>
              <a:rPr lang="pt-PT" sz="2000" dirty="0" smtClean="0">
                <a:solidFill>
                  <a:srgbClr val="000000"/>
                </a:solidFill>
                <a:ea typeface="Times New Roman" panose="02020603050405020304" pitchFamily="18" charset="0"/>
              </a:rPr>
              <a:t>Limite </a:t>
            </a:r>
            <a:r>
              <a:rPr lang="pt-PT" sz="2000" u="sng" dirty="0" smtClean="0">
                <a:solidFill>
                  <a:srgbClr val="000000"/>
                </a:solidFill>
                <a:ea typeface="Times New Roman" panose="02020603050405020304" pitchFamily="18" charset="0"/>
              </a:rPr>
              <a:t>máximo de 30.000€</a:t>
            </a:r>
          </a:p>
          <a:p>
            <a:pPr marL="742950" lvl="1" indent="-285750" algn="just">
              <a:buClr>
                <a:srgbClr val="000000"/>
              </a:buClr>
              <a:buSzPts val="1100"/>
              <a:buFont typeface="Arial" panose="020B0604020202020204" pitchFamily="34" charset="0"/>
              <a:buChar char="•"/>
            </a:pPr>
            <a:r>
              <a:rPr lang="pt-PT" sz="2000" dirty="0" smtClean="0">
                <a:solidFill>
                  <a:srgbClr val="000000"/>
                </a:solidFill>
                <a:ea typeface="Times New Roman" panose="02020603050405020304" pitchFamily="18" charset="0"/>
              </a:rPr>
              <a:t>São apenas elegíveis os custos com </a:t>
            </a:r>
            <a:r>
              <a:rPr lang="pt-PT" sz="2000" u="sng" dirty="0" smtClean="0">
                <a:solidFill>
                  <a:srgbClr val="000000"/>
                </a:solidFill>
                <a:ea typeface="Times New Roman" panose="02020603050405020304" pitchFamily="18" charset="0"/>
              </a:rPr>
              <a:t>viagens e alojamento, </a:t>
            </a:r>
            <a:r>
              <a:rPr lang="pt-PT" sz="2000" dirty="0" smtClean="0">
                <a:solidFill>
                  <a:srgbClr val="000000"/>
                </a:solidFill>
                <a:ea typeface="Times New Roman" panose="02020603050405020304" pitchFamily="18" charset="0"/>
              </a:rPr>
              <a:t>referentes a reuniões com os parceiros dos projetos.</a:t>
            </a:r>
            <a:endParaRPr lang="pt-PT" sz="2000" dirty="0">
              <a:ea typeface="Times New Roman" panose="02020603050405020304" pitchFamily="18" charset="0"/>
            </a:endParaRPr>
          </a:p>
        </p:txBody>
      </p:sp>
      <p:graphicFrame>
        <p:nvGraphicFramePr>
          <p:cNvPr id="9" name="Tabla 8"/>
          <p:cNvGraphicFramePr>
            <a:graphicFrameLocks noGrp="1"/>
          </p:cNvGraphicFramePr>
          <p:nvPr>
            <p:extLst>
              <p:ext uri="{D42A27DB-BD31-4B8C-83A1-F6EECF244321}">
                <p14:modId xmlns:p14="http://schemas.microsoft.com/office/powerpoint/2010/main" val="214365637"/>
              </p:ext>
            </p:extLst>
          </p:nvPr>
        </p:nvGraphicFramePr>
        <p:xfrm>
          <a:off x="3691107" y="80220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DESPESAS </a:t>
                      </a:r>
                      <a:r>
                        <a:rPr lang="es-ES_tradnl" dirty="0">
                          <a:solidFill>
                            <a:srgbClr val="002060"/>
                          </a:solidFill>
                        </a:rPr>
                        <a:t>DE </a:t>
                      </a:r>
                      <a:r>
                        <a:rPr lang="es-ES_tradnl" dirty="0" smtClean="0">
                          <a:solidFill>
                            <a:srgbClr val="002060"/>
                          </a:solidFill>
                        </a:rPr>
                        <a:t>PREPARAÇÃO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314968356"/>
              </p:ext>
            </p:extLst>
          </p:nvPr>
        </p:nvGraphicFramePr>
        <p:xfrm>
          <a:off x="3691107" y="3727892"/>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DESPESAS </a:t>
                      </a:r>
                      <a:r>
                        <a:rPr lang="es-ES_tradnl" dirty="0">
                          <a:solidFill>
                            <a:srgbClr val="002060"/>
                          </a:solidFill>
                        </a:rPr>
                        <a:t>DE </a:t>
                      </a:r>
                      <a:r>
                        <a:rPr lang="es-ES_tradnl" dirty="0" smtClean="0">
                          <a:solidFill>
                            <a:srgbClr val="002060"/>
                          </a:solidFill>
                        </a:rPr>
                        <a:t>EXECUÇÃO/COORDENAÇÃO/COMUNICAÇÃO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11" name="Rectángulo 10"/>
          <p:cNvSpPr/>
          <p:nvPr/>
        </p:nvSpPr>
        <p:spPr>
          <a:xfrm>
            <a:off x="4022446" y="4294808"/>
            <a:ext cx="7499927" cy="1785104"/>
          </a:xfrm>
          <a:prstGeom prst="rect">
            <a:avLst/>
          </a:prstGeom>
        </p:spPr>
        <p:txBody>
          <a:bodyPr wrap="square">
            <a:spAutoFit/>
          </a:bodyPr>
          <a:lstStyle/>
          <a:p>
            <a:pPr lvl="0" algn="just">
              <a:spcAft>
                <a:spcPts val="0"/>
              </a:spcAft>
              <a:buClr>
                <a:srgbClr val="000000"/>
              </a:buClr>
              <a:buSzPts val="1100"/>
            </a:pPr>
            <a:endParaRPr lang="es-ES" sz="1000" dirty="0">
              <a:solidFill>
                <a:srgbClr val="000000"/>
              </a:solidFill>
              <a:ea typeface="Times New Roman" panose="02020603050405020304" pitchFamily="18" charset="0"/>
            </a:endParaRPr>
          </a:p>
          <a:p>
            <a:pPr marL="342900" lvl="0" indent="-342900" algn="just">
              <a:spcAft>
                <a:spcPts val="0"/>
              </a:spcAft>
              <a:buClr>
                <a:srgbClr val="000000"/>
              </a:buClr>
              <a:buSzPts val="1100"/>
              <a:buFont typeface="Wingdings" panose="05000000000000000000" pitchFamily="2" charset="2"/>
              <a:buChar char="Ø"/>
            </a:pPr>
            <a:r>
              <a:rPr lang="pt-PT" sz="2000" dirty="0" smtClean="0">
                <a:solidFill>
                  <a:srgbClr val="000000"/>
                </a:solidFill>
                <a:ea typeface="Times New Roman" panose="02020603050405020304" pitchFamily="18" charset="0"/>
              </a:rPr>
              <a:t>As </a:t>
            </a:r>
            <a:r>
              <a:rPr lang="pt-PT" sz="2000" b="1" dirty="0" smtClean="0">
                <a:solidFill>
                  <a:srgbClr val="000000"/>
                </a:solidFill>
                <a:ea typeface="Times New Roman" panose="02020603050405020304" pitchFamily="18" charset="0"/>
              </a:rPr>
              <a:t>despesas de execução do projeto são:</a:t>
            </a:r>
          </a:p>
          <a:p>
            <a:pPr lvl="0" algn="just">
              <a:spcAft>
                <a:spcPts val="0"/>
              </a:spcAft>
              <a:buClr>
                <a:srgbClr val="000000"/>
              </a:buClr>
              <a:buSzPts val="1100"/>
            </a:pPr>
            <a:endParaRPr lang="pt-PT" sz="2000" b="1" dirty="0" smtClean="0">
              <a:solidFill>
                <a:srgbClr val="000000"/>
              </a:solidFill>
              <a:ea typeface="Times New Roman" panose="02020603050405020304" pitchFamily="18" charset="0"/>
            </a:endParaRPr>
          </a:p>
          <a:p>
            <a:pPr marL="742950" lvl="1" indent="-285750" algn="just">
              <a:buClr>
                <a:srgbClr val="000000"/>
              </a:buClr>
              <a:buSzPts val="1100"/>
              <a:buFont typeface="Arial" panose="020B0604020202020204" pitchFamily="34" charset="0"/>
              <a:buChar char="•"/>
            </a:pPr>
            <a:r>
              <a:rPr lang="pt-PT" sz="2000" dirty="0" smtClean="0">
                <a:solidFill>
                  <a:srgbClr val="000000"/>
                </a:solidFill>
                <a:ea typeface="Times New Roman" panose="02020603050405020304" pitchFamily="18" charset="0"/>
              </a:rPr>
              <a:t>Elegíveis </a:t>
            </a:r>
            <a:r>
              <a:rPr lang="pt-PT" sz="2000" u="sng" dirty="0" smtClean="0">
                <a:solidFill>
                  <a:srgbClr val="000000"/>
                </a:solidFill>
                <a:ea typeface="Times New Roman" panose="02020603050405020304" pitchFamily="18" charset="0"/>
              </a:rPr>
              <a:t>desde 8 de novembro de 2016 até à data de finalização do projeto estabelecida no contrato </a:t>
            </a:r>
            <a:r>
              <a:rPr lang="pt-PT" sz="2000" dirty="0" smtClean="0">
                <a:solidFill>
                  <a:srgbClr val="000000"/>
                </a:solidFill>
                <a:ea typeface="Times New Roman" panose="02020603050405020304" pitchFamily="18" charset="0"/>
              </a:rPr>
              <a:t>de concessão de apoio FEDER</a:t>
            </a:r>
            <a:r>
              <a:rPr lang="pt-PT" sz="2000" dirty="0" smtClean="0">
                <a:ea typeface="Times New Roman" panose="02020603050405020304" pitchFamily="18" charset="0"/>
              </a:rPr>
              <a:t>.</a:t>
            </a:r>
            <a:endParaRPr lang="pt-PT" sz="2000" dirty="0">
              <a:effectLst/>
              <a:ea typeface="Times New Roman" panose="02020603050405020304" pitchFamily="18" charset="0"/>
            </a:endParaRPr>
          </a:p>
        </p:txBody>
      </p:sp>
      <p:pic>
        <p:nvPicPr>
          <p:cNvPr id="8"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11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CONSIDERAÇÕES GERAIS</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a:effectLst>
                  <a:outerShdw blurRad="38100" dist="38100" dir="2700000" algn="tl">
                    <a:srgbClr val="000000">
                      <a:alpha val="43137"/>
                    </a:srgbClr>
                  </a:outerShdw>
                </a:effectLst>
              </a:rPr>
              <a:t>LA ELEGIBILIDAD DEL GASTO</a:t>
            </a:r>
            <a:endParaRPr lang="es-ES" sz="2800" dirty="0"/>
          </a:p>
        </p:txBody>
      </p:sp>
      <p:sp>
        <p:nvSpPr>
          <p:cNvPr id="9" name="Rectángulo 8"/>
          <p:cNvSpPr/>
          <p:nvPr/>
        </p:nvSpPr>
        <p:spPr>
          <a:xfrm>
            <a:off x="3602183" y="580602"/>
            <a:ext cx="7934035" cy="5632311"/>
          </a:xfrm>
          <a:prstGeom prst="rect">
            <a:avLst/>
          </a:prstGeom>
        </p:spPr>
        <p:txBody>
          <a:bodyPr wrap="square">
            <a:spAutoFit/>
          </a:bodyPr>
          <a:lstStyle/>
          <a:p>
            <a:pPr marL="342900" lvl="0" indent="-342900">
              <a:spcAft>
                <a:spcPts val="0"/>
              </a:spcAft>
              <a:buSzPts val="1100"/>
              <a:buFont typeface="Wingdings" panose="05000000000000000000" pitchFamily="2" charset="2"/>
              <a:buChar char="Ø"/>
            </a:pPr>
            <a:r>
              <a:rPr lang="pt-PT" sz="2000" dirty="0" smtClean="0"/>
              <a:t>Despesas realizadas e efetivamente </a:t>
            </a:r>
            <a:r>
              <a:rPr lang="pt-PT" sz="2000" u="sng" dirty="0" smtClean="0"/>
              <a:t>pagas</a:t>
            </a:r>
            <a:r>
              <a:rPr lang="pt-PT" sz="2000" dirty="0" smtClean="0"/>
              <a:t> pelo beneficiário </a:t>
            </a:r>
            <a:r>
              <a:rPr lang="pt-PT" sz="2000" u="sng" dirty="0" smtClean="0"/>
              <a:t>no período de elegibilidade;</a:t>
            </a:r>
          </a:p>
          <a:p>
            <a:pPr lvl="0" algn="just">
              <a:spcAft>
                <a:spcPts val="0"/>
              </a:spcAft>
              <a:buSzPts val="1100"/>
            </a:pPr>
            <a:endParaRPr lang="pt-PT" sz="2000" dirty="0" smtClean="0"/>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a:t>
            </a:r>
            <a:r>
              <a:rPr lang="pt-PT" sz="2000" u="sng" dirty="0" smtClean="0">
                <a:ea typeface="Times New Roman" panose="02020603050405020304" pitchFamily="18" charset="0"/>
                <a:cs typeface="Arial" panose="020B0604020202020204" pitchFamily="34" charset="0"/>
              </a:rPr>
              <a:t>previstas</a:t>
            </a:r>
            <a:r>
              <a:rPr lang="pt-PT" sz="2000" dirty="0" smtClean="0">
                <a:ea typeface="Times New Roman" panose="02020603050405020304" pitchFamily="18" charset="0"/>
                <a:cs typeface="Arial" panose="020B0604020202020204" pitchFamily="34" charset="0"/>
              </a:rPr>
              <a:t> no Formulário de Candidatura e no Plano Financeiro aprovado;</a:t>
            </a:r>
          </a:p>
          <a:p>
            <a:pPr lvl="0" algn="just">
              <a:spcAft>
                <a:spcPts val="0"/>
              </a:spcAf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diretamente </a:t>
            </a:r>
            <a:r>
              <a:rPr lang="pt-PT" sz="2000" u="sng" dirty="0" smtClean="0">
                <a:ea typeface="Times New Roman" panose="02020603050405020304" pitchFamily="18" charset="0"/>
                <a:cs typeface="Arial" panose="020B0604020202020204" pitchFamily="34" charset="0"/>
              </a:rPr>
              <a:t>vinculadas com ações efetivamente realizadas</a:t>
            </a:r>
            <a:r>
              <a:rPr lang="pt-PT" sz="2000" dirty="0" smtClean="0">
                <a:ea typeface="Times New Roman" panose="02020603050405020304" pitchFamily="18" charset="0"/>
                <a:cs typeface="Arial" panose="020B0604020202020204" pitchFamily="34" charset="0"/>
              </a:rPr>
              <a:t>;</a:t>
            </a:r>
          </a:p>
          <a:p>
            <a:pPr lvl="0" algn="just">
              <a:spcAft>
                <a:spcPts val="0"/>
              </a:spcAf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a:t>
            </a:r>
            <a:r>
              <a:rPr lang="pt-PT" sz="2000" u="sng" dirty="0" smtClean="0">
                <a:ea typeface="Times New Roman" panose="02020603050405020304" pitchFamily="18" charset="0"/>
                <a:cs typeface="Arial" panose="020B0604020202020204" pitchFamily="34" charset="0"/>
              </a:rPr>
              <a:t>não comparticipadas por outro </a:t>
            </a:r>
            <a:r>
              <a:rPr lang="pt-PT" sz="2000" dirty="0" smtClean="0">
                <a:ea typeface="Times New Roman" panose="02020603050405020304" pitchFamily="18" charset="0"/>
                <a:cs typeface="Arial" panose="020B0604020202020204" pitchFamily="34" charset="0"/>
              </a:rPr>
              <a:t>Fundo ou instrumento da União, nem pelo mesmo Fundo no âmbito de outro programa (</a:t>
            </a:r>
            <a:r>
              <a:rPr lang="pt-PT" sz="2000" dirty="0" err="1" smtClean="0">
                <a:ea typeface="Times New Roman" panose="02020603050405020304" pitchFamily="18" charset="0"/>
                <a:cs typeface="Arial" panose="020B0604020202020204" pitchFamily="34" charset="0"/>
              </a:rPr>
              <a:t>Art</a:t>
            </a:r>
            <a:r>
              <a:rPr lang="pt-PT" sz="2000" dirty="0" smtClean="0">
                <a:ea typeface="Times New Roman" panose="02020603050405020304" pitchFamily="18" charset="0"/>
                <a:cs typeface="Arial" panose="020B0604020202020204" pitchFamily="34" charset="0"/>
              </a:rPr>
              <a:t>. 65.11 do Regulamento (UE) 1303/2013);</a:t>
            </a:r>
          </a:p>
          <a:p>
            <a:pPr lvl="0" algn="just">
              <a:spcAft>
                <a:spcPts val="0"/>
              </a:spcAf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t>Despesas de quantia </a:t>
            </a:r>
            <a:r>
              <a:rPr lang="pt-PT" sz="2000" u="sng" dirty="0" smtClean="0"/>
              <a:t>razoável</a:t>
            </a:r>
            <a:r>
              <a:rPr lang="pt-PT" sz="2000" dirty="0" smtClean="0"/>
              <a:t>, </a:t>
            </a:r>
            <a:r>
              <a:rPr lang="pt-PT" sz="2000" u="sng" dirty="0" smtClean="0"/>
              <a:t>efetiva</a:t>
            </a:r>
            <a:r>
              <a:rPr lang="pt-PT" sz="2000" dirty="0" smtClean="0"/>
              <a:t> e </a:t>
            </a:r>
            <a:r>
              <a:rPr lang="pt-PT" sz="2000" u="sng" dirty="0" smtClean="0"/>
              <a:t>eficiente</a:t>
            </a:r>
            <a:r>
              <a:rPr lang="pt-PT" sz="2000" dirty="0" smtClean="0"/>
              <a:t>, e </a:t>
            </a:r>
            <a:r>
              <a:rPr lang="pt-PT" sz="2000" u="sng" dirty="0" smtClean="0"/>
              <a:t>devidamente </a:t>
            </a:r>
            <a:r>
              <a:rPr lang="pt-PT" sz="2000" u="sng" dirty="0" smtClean="0"/>
              <a:t>justificadas </a:t>
            </a:r>
            <a:r>
              <a:rPr lang="pt-PT" sz="2000" dirty="0" smtClean="0"/>
              <a:t>de acordo com as normas internas do programa;</a:t>
            </a:r>
          </a:p>
          <a:p>
            <a:pPr lvl="0" algn="just">
              <a:spcAft>
                <a:spcPts val="0"/>
              </a:spcAft>
              <a:buSzPts val="1100"/>
            </a:pPr>
            <a:endParaRPr lang="pt-PT" sz="2000" dirty="0" smtClean="0"/>
          </a:p>
          <a:p>
            <a:pPr marL="342900" lvl="0" indent="-342900" algn="just">
              <a:spcAft>
                <a:spcPts val="0"/>
              </a:spcAft>
              <a:buSzPts val="1100"/>
              <a:buFont typeface="Wingdings" panose="05000000000000000000" pitchFamily="2" charset="2"/>
              <a:buChar char="Ø"/>
            </a:pPr>
            <a:r>
              <a:rPr lang="pt-PT" sz="2000" dirty="0" smtClean="0"/>
              <a:t>Despesas </a:t>
            </a:r>
            <a:r>
              <a:rPr lang="pt-PT" sz="2000" dirty="0" smtClean="0"/>
              <a:t>cuja </a:t>
            </a:r>
            <a:r>
              <a:rPr lang="pt-PT" sz="2000" dirty="0" smtClean="0"/>
              <a:t>percentagem de </a:t>
            </a:r>
            <a:r>
              <a:rPr lang="pt-PT" sz="2000" u="sng" dirty="0" smtClean="0"/>
              <a:t>imputação está de acordo com a</a:t>
            </a:r>
            <a:r>
              <a:rPr lang="pt-PT" sz="2000" dirty="0" smtClean="0"/>
              <a:t> sua utilização para o projeto.</a:t>
            </a:r>
          </a:p>
          <a:p>
            <a:pPr lvl="0" algn="just">
              <a:spcAft>
                <a:spcPts val="0"/>
              </a:spcAft>
              <a:buSzPts val="1100"/>
            </a:pPr>
            <a:endParaRPr lang="es-ES" sz="2000" dirty="0"/>
          </a:p>
        </p:txBody>
      </p:sp>
      <p:pic>
        <p:nvPicPr>
          <p:cNvPr id="5"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507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CONSIDERAÇÕES GERAIS</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a:t>
            </a:r>
            <a:br>
              <a:rPr lang="es-ES_tradnl" sz="2800" b="1" dirty="0" smtClean="0">
                <a:effectLst>
                  <a:outerShdw blurRad="38100" dist="38100" dir="2700000" algn="tl">
                    <a:srgbClr val="000000">
                      <a:alpha val="43137"/>
                    </a:srgbClr>
                  </a:outerShdw>
                </a:effectLst>
              </a:rPr>
            </a:br>
            <a:r>
              <a:rPr lang="es-ES_tradnl" sz="2800" b="1" dirty="0" smtClean="0">
                <a:effectLst>
                  <a:outerShdw blurRad="38100" dist="38100" dir="2700000" algn="tl">
                    <a:srgbClr val="000000">
                      <a:alpha val="43137"/>
                    </a:srgbClr>
                  </a:outerShdw>
                </a:effectLst>
              </a:rPr>
              <a:t>DA DESPESA</a:t>
            </a:r>
            <a:endParaRPr lang="es-ES" sz="2800" dirty="0"/>
          </a:p>
        </p:txBody>
      </p:sp>
      <p:sp>
        <p:nvSpPr>
          <p:cNvPr id="9" name="Rectángulo 8"/>
          <p:cNvSpPr/>
          <p:nvPr/>
        </p:nvSpPr>
        <p:spPr>
          <a:xfrm>
            <a:off x="3602183" y="588847"/>
            <a:ext cx="7934035" cy="5940088"/>
          </a:xfrm>
          <a:prstGeom prst="rect">
            <a:avLst/>
          </a:prstGeom>
        </p:spPr>
        <p:txBody>
          <a:bodyPr wrap="square">
            <a:spAutoFit/>
          </a:bodyPr>
          <a:lstStyle/>
          <a:p>
            <a:pPr marL="342900" indent="-342900" algn="jus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que cumprem os princípios horizontais em matéria de meio ambiente, igualdade de oportunidades e não discriminação;</a:t>
            </a:r>
          </a:p>
          <a:p>
            <a:pPr algn="just">
              <a:buSzPts val="1100"/>
            </a:pPr>
            <a:endParaRPr lang="pt-PT" sz="2000" dirty="0" smtClean="0">
              <a:ea typeface="Times New Roman" panose="02020603050405020304" pitchFamily="18" charset="0"/>
              <a:cs typeface="Arial" panose="020B0604020202020204" pitchFamily="34" charset="0"/>
            </a:endParaRPr>
          </a:p>
          <a:p>
            <a:pPr marL="342900" indent="-342900" algn="jus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que cumprem com a legislação sobre informação e comunicação (Manual, Art.º 115 e Anexo II Regulamento (UE) 1303/2013 e Regulamento de execução (UE) 821/2014);</a:t>
            </a:r>
          </a:p>
          <a:p>
            <a:pPr algn="jus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O beneficiário respeita a legislação comunitária e nacional aplicável para cada despesa, com especial atenção às relativas aos </a:t>
            </a:r>
            <a:r>
              <a:rPr lang="pt-PT" sz="2000" u="sng" dirty="0" smtClean="0">
                <a:ea typeface="Times New Roman" panose="02020603050405020304" pitchFamily="18" charset="0"/>
                <a:cs typeface="Arial" panose="020B0604020202020204" pitchFamily="34" charset="0"/>
              </a:rPr>
              <a:t>contratos públicos e subvenções;</a:t>
            </a:r>
            <a:endParaRPr lang="pt-PT" sz="2000" dirty="0" smtClean="0">
              <a:ea typeface="Times New Roman" panose="02020603050405020304" pitchFamily="18" charset="0"/>
              <a:cs typeface="Arial" panose="020B0604020202020204" pitchFamily="34" charset="0"/>
            </a:endParaRPr>
          </a:p>
          <a:p>
            <a:pPr lvl="0" algn="just">
              <a:spcAft>
                <a:spcPts val="0"/>
              </a:spcAf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Despesas </a:t>
            </a:r>
            <a:r>
              <a:rPr lang="pt-PT" sz="2000" u="sng" dirty="0" smtClean="0">
                <a:ea typeface="Times New Roman" panose="02020603050405020304" pitchFamily="18" charset="0"/>
                <a:cs typeface="Arial" panose="020B0604020202020204" pitchFamily="34" charset="0"/>
              </a:rPr>
              <a:t>em espécie </a:t>
            </a:r>
            <a:r>
              <a:rPr lang="pt-PT" sz="2000" dirty="0" smtClean="0">
                <a:ea typeface="Times New Roman" panose="02020603050405020304" pitchFamily="18" charset="0"/>
                <a:cs typeface="Arial" panose="020B0604020202020204" pitchFamily="34" charset="0"/>
              </a:rPr>
              <a:t>não poderão superar o montante do cofinanciamento do beneficiário;</a:t>
            </a:r>
          </a:p>
          <a:p>
            <a:pPr lvl="0" algn="just">
              <a:spcAft>
                <a:spcPts val="0"/>
              </a:spcAft>
              <a:buSzPts val="1100"/>
            </a:pPr>
            <a:endParaRPr lang="pt-PT" sz="2000" dirty="0" smtClean="0">
              <a:ea typeface="Times New Roman" panose="02020603050405020304" pitchFamily="18" charset="0"/>
              <a:cs typeface="Arial" panose="020B0604020202020204" pitchFamily="34" charset="0"/>
            </a:endParaRPr>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Não é permitida a </a:t>
            </a:r>
            <a:r>
              <a:rPr lang="pt-PT" sz="2000" u="sng" dirty="0" smtClean="0">
                <a:ea typeface="Times New Roman" panose="02020603050405020304" pitchFamily="18" charset="0"/>
                <a:cs typeface="Arial" panose="020B0604020202020204" pitchFamily="34" charset="0"/>
              </a:rPr>
              <a:t>contratação entre beneficiários</a:t>
            </a:r>
            <a:r>
              <a:rPr lang="pt-PT" sz="2000" dirty="0" smtClean="0">
                <a:ea typeface="Times New Roman" panose="02020603050405020304" pitchFamily="18" charset="0"/>
                <a:cs typeface="Arial" panose="020B0604020202020204" pitchFamily="34" charset="0"/>
              </a:rPr>
              <a:t>, nem a autofacturação, nem fatu</a:t>
            </a:r>
            <a:r>
              <a:rPr lang="pt-PT" sz="2000" dirty="0" smtClean="0"/>
              <a:t>rações internas dentro de uma mesma entidade beneficiária.</a:t>
            </a:r>
          </a:p>
          <a:p>
            <a:pPr lvl="0" algn="just">
              <a:spcAft>
                <a:spcPts val="0"/>
              </a:spcAft>
              <a:buSzPts val="1100"/>
            </a:pPr>
            <a:endParaRPr lang="pt-PT" sz="2000" dirty="0" smtClean="0"/>
          </a:p>
          <a:p>
            <a:pPr marL="342900" lvl="0" indent="-342900" algn="just">
              <a:spcAft>
                <a:spcPts val="0"/>
              </a:spcAft>
              <a:buSzPts val="1100"/>
              <a:buFont typeface="Wingdings" panose="05000000000000000000" pitchFamily="2" charset="2"/>
              <a:buChar char="Ø"/>
            </a:pPr>
            <a:r>
              <a:rPr lang="pt-PT" sz="2000" dirty="0" smtClean="0">
                <a:ea typeface="Times New Roman" panose="02020603050405020304" pitchFamily="18" charset="0"/>
                <a:cs typeface="Arial" panose="020B0604020202020204" pitchFamily="34" charset="0"/>
              </a:rPr>
              <a:t>Não são </a:t>
            </a:r>
            <a:r>
              <a:rPr lang="pt-PT" sz="2000" dirty="0" smtClean="0">
                <a:ea typeface="Times New Roman" panose="02020603050405020304" pitchFamily="18" charset="0"/>
                <a:cs typeface="Arial" panose="020B0604020202020204" pitchFamily="34" charset="0"/>
              </a:rPr>
              <a:t>permitidas </a:t>
            </a:r>
            <a:r>
              <a:rPr lang="pt-PT" sz="2000" dirty="0" smtClean="0">
                <a:ea typeface="Times New Roman" panose="02020603050405020304" pitchFamily="18" charset="0"/>
                <a:cs typeface="Arial" panose="020B0604020202020204" pitchFamily="34" charset="0"/>
              </a:rPr>
              <a:t>despesas </a:t>
            </a:r>
            <a:r>
              <a:rPr lang="pt-PT" sz="2000" u="sng" dirty="0" smtClean="0">
                <a:ea typeface="Times New Roman" panose="02020603050405020304" pitchFamily="18" charset="0"/>
                <a:cs typeface="Arial" panose="020B0604020202020204" pitchFamily="34" charset="0"/>
              </a:rPr>
              <a:t>comuns</a:t>
            </a:r>
            <a:r>
              <a:rPr lang="pt-PT" sz="2000" dirty="0" smtClean="0">
                <a:ea typeface="Times New Roman" panose="02020603050405020304" pitchFamily="18" charset="0"/>
                <a:cs typeface="Arial" panose="020B0604020202020204" pitchFamily="34" charset="0"/>
              </a:rPr>
              <a:t>.</a:t>
            </a:r>
            <a:endParaRPr lang="pt-PT" sz="2000" dirty="0">
              <a:ea typeface="Times New Roman" panose="02020603050405020304" pitchFamily="18" charset="0"/>
              <a:cs typeface="Arial" panose="020B0604020202020204" pitchFamily="34" charset="0"/>
            </a:endParaRPr>
          </a:p>
        </p:txBody>
      </p:sp>
      <p:pic>
        <p:nvPicPr>
          <p:cNvPr id="5"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42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JUSTIFICAÇÃO DA DESPESA</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9" name="Rectángulo 8"/>
          <p:cNvSpPr/>
          <p:nvPr/>
        </p:nvSpPr>
        <p:spPr>
          <a:xfrm>
            <a:off x="3602183" y="1014468"/>
            <a:ext cx="7934035" cy="707886"/>
          </a:xfrm>
          <a:prstGeom prst="rect">
            <a:avLst/>
          </a:prstGeom>
        </p:spPr>
        <p:txBody>
          <a:bodyPr wrap="square">
            <a:spAutoFit/>
          </a:bodyPr>
          <a:lstStyle/>
          <a:p>
            <a:pPr lvl="0" algn="just">
              <a:spcAft>
                <a:spcPts val="0"/>
              </a:spcAft>
              <a:buSzPts val="1100"/>
            </a:pPr>
            <a:endParaRPr lang="pt-PT" sz="800" dirty="0" smtClean="0"/>
          </a:p>
          <a:p>
            <a:pPr lvl="1" algn="just">
              <a:buSzPts val="1100"/>
            </a:pPr>
            <a:r>
              <a:rPr lang="pt-PT" sz="1600" dirty="0" smtClean="0"/>
              <a:t>Faturas no nome do beneficiário onde figure o Acrónimo do projeto e o nome do Programa ou carimbadas com o seguinte carimbo:</a:t>
            </a:r>
            <a:endParaRPr lang="pt-PT" sz="1600" dirty="0">
              <a:ea typeface="Times New Roman" panose="02020603050405020304" pitchFamily="18" charset="0"/>
              <a:cs typeface="Arial" panose="020B0604020202020204" pitchFamily="34" charset="0"/>
            </a:endParaRPr>
          </a:p>
        </p:txBody>
      </p:sp>
      <p:sp>
        <p:nvSpPr>
          <p:cNvPr id="11" name="Rectángulo 10"/>
          <p:cNvSpPr/>
          <p:nvPr/>
        </p:nvSpPr>
        <p:spPr>
          <a:xfrm>
            <a:off x="3688692" y="4209817"/>
            <a:ext cx="7934035" cy="1077218"/>
          </a:xfrm>
          <a:prstGeom prst="rect">
            <a:avLst/>
          </a:prstGeom>
        </p:spPr>
        <p:txBody>
          <a:bodyPr wrap="square">
            <a:spAutoFit/>
          </a:bodyPr>
          <a:lstStyle/>
          <a:p>
            <a:pPr lvl="1" algn="just">
              <a:buSzPts val="1100"/>
            </a:pPr>
            <a:r>
              <a:rPr lang="pt-PT" sz="1600" dirty="0" smtClean="0"/>
              <a:t>Não tem que ser justificados.</a:t>
            </a:r>
          </a:p>
          <a:p>
            <a:pPr lvl="1" algn="just">
              <a:buSzPts val="1100"/>
            </a:pPr>
            <a:r>
              <a:rPr lang="pt-PT" sz="1600" dirty="0" smtClean="0"/>
              <a:t>O SIMAC2020 realizará o cálculo dos custos indiretos imputáveis a cada declaração de despesas, aplicando a taxa fixa de 15% sobre os custos diretos de pessoal elegíveis, de acordo com o previsto no art.º 68.1.b) do  Regulamento (UE) nº1303/2013.</a:t>
            </a:r>
            <a:endParaRPr lang="pt-PT" sz="1600" dirty="0"/>
          </a:p>
        </p:txBody>
      </p:sp>
      <p:graphicFrame>
        <p:nvGraphicFramePr>
          <p:cNvPr id="13" name="Tabla 12"/>
          <p:cNvGraphicFramePr>
            <a:graphicFrameLocks noGrp="1"/>
          </p:cNvGraphicFramePr>
          <p:nvPr>
            <p:extLst>
              <p:ext uri="{D42A27DB-BD31-4B8C-83A1-F6EECF244321}">
                <p14:modId xmlns:p14="http://schemas.microsoft.com/office/powerpoint/2010/main" val="4233430010"/>
              </p:ext>
            </p:extLst>
          </p:nvPr>
        </p:nvGraphicFramePr>
        <p:xfrm>
          <a:off x="3693453" y="709035"/>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 sz="1600" dirty="0" smtClean="0">
                          <a:solidFill>
                            <a:srgbClr val="002060"/>
                          </a:solidFill>
                        </a:rPr>
                        <a:t>JUSTIFICAÇÃO DOS CUSTOS DIRETOS </a:t>
                      </a:r>
                      <a:r>
                        <a:rPr lang="es-ES" sz="1600" dirty="0">
                          <a:solidFill>
                            <a:srgbClr val="002060"/>
                          </a:solidFill>
                        </a:rPr>
                        <a:t>DIFERENTES </a:t>
                      </a:r>
                      <a:r>
                        <a:rPr lang="es-ES" sz="1600" dirty="0" smtClean="0">
                          <a:solidFill>
                            <a:srgbClr val="002060"/>
                          </a:solidFill>
                        </a:rPr>
                        <a:t> DOS </a:t>
                      </a:r>
                      <a:r>
                        <a:rPr lang="es-ES" sz="1600" dirty="0">
                          <a:solidFill>
                            <a:srgbClr val="002060"/>
                          </a:solidFill>
                        </a:rPr>
                        <a:t>DE </a:t>
                      </a:r>
                      <a:r>
                        <a:rPr lang="es-ES" sz="1600" dirty="0" smtClean="0">
                          <a:solidFill>
                            <a:srgbClr val="002060"/>
                          </a:solidFill>
                        </a:rPr>
                        <a:t>PESSOAL</a:t>
                      </a:r>
                      <a:r>
                        <a:rPr lang="es-ES_tradnl" sz="1600" dirty="0">
                          <a:solidFill>
                            <a:srgbClr val="002060"/>
                          </a:solidFill>
                        </a:rPr>
                        <a:t>:</a:t>
                      </a: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096321813"/>
              </p:ext>
            </p:extLst>
          </p:nvPr>
        </p:nvGraphicFramePr>
        <p:xfrm>
          <a:off x="3681666" y="3529879"/>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 sz="1600" dirty="0" smtClean="0">
                          <a:solidFill>
                            <a:srgbClr val="002060"/>
                          </a:solidFill>
                        </a:rPr>
                        <a:t>JUSTIFICAÇÃO DOS CUSTOS INDIRETOS</a:t>
                      </a:r>
                      <a:r>
                        <a:rPr lang="es-ES_tradnl" sz="1600" dirty="0">
                          <a:solidFill>
                            <a:srgbClr val="002060"/>
                          </a:solidFill>
                        </a:rPr>
                        <a:t>:</a:t>
                      </a:r>
                    </a:p>
                  </a:txBody>
                  <a:tcPr>
                    <a:solidFill>
                      <a:srgbClr val="C8DEF8"/>
                    </a:solidFill>
                  </a:tcPr>
                </a:tc>
                <a:extLst>
                  <a:ext uri="{0D108BD9-81ED-4DB2-BD59-A6C34878D82A}">
                    <a16:rowId xmlns="" xmlns:a16="http://schemas.microsoft.com/office/drawing/2014/main" val="10000"/>
                  </a:ext>
                </a:extLst>
              </a:tr>
            </a:tbl>
          </a:graphicData>
        </a:graphic>
      </p:graphicFrame>
      <p:sp>
        <p:nvSpPr>
          <p:cNvPr id="3" name="Rectangle 33"/>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grpSp>
        <p:nvGrpSpPr>
          <p:cNvPr id="6" name="Group 1"/>
          <p:cNvGrpSpPr>
            <a:grpSpLocks noChangeAspect="1"/>
          </p:cNvGrpSpPr>
          <p:nvPr/>
        </p:nvGrpSpPr>
        <p:grpSpPr bwMode="auto">
          <a:xfrm>
            <a:off x="5884334" y="1845733"/>
            <a:ext cx="2052638" cy="1212850"/>
            <a:chOff x="0" y="-51"/>
            <a:chExt cx="3233" cy="1911"/>
          </a:xfrm>
        </p:grpSpPr>
        <p:sp>
          <p:nvSpPr>
            <p:cNvPr id="10" name="AutoShape 32"/>
            <p:cNvSpPr>
              <a:spLocks noChangeAspect="1" noChangeArrowheads="1" noTextEdit="1"/>
            </p:cNvSpPr>
            <p:nvPr/>
          </p:nvSpPr>
          <p:spPr bwMode="auto">
            <a:xfrm>
              <a:off x="0" y="-51"/>
              <a:ext cx="3233" cy="191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2" name="Rectangle 31"/>
            <p:cNvSpPr>
              <a:spLocks noChangeArrowheads="1"/>
            </p:cNvSpPr>
            <p:nvPr/>
          </p:nvSpPr>
          <p:spPr bwMode="auto">
            <a:xfrm>
              <a:off x="17" y="351"/>
              <a:ext cx="2536" cy="1206"/>
            </a:xfrm>
            <a:prstGeom prst="rect">
              <a:avLst/>
            </a:prstGeom>
            <a:noFill/>
            <a:ln w="1270" cap="rnd">
              <a:solidFill>
                <a:srgbClr val="25221E"/>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5" name="Line 30"/>
            <p:cNvSpPr>
              <a:spLocks noChangeShapeType="1"/>
            </p:cNvSpPr>
            <p:nvPr/>
          </p:nvSpPr>
          <p:spPr bwMode="auto">
            <a:xfrm>
              <a:off x="36" y="261"/>
              <a:ext cx="2536" cy="1"/>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6" name="Line 29"/>
            <p:cNvSpPr>
              <a:spLocks noChangeShapeType="1"/>
            </p:cNvSpPr>
            <p:nvPr/>
          </p:nvSpPr>
          <p:spPr bwMode="auto">
            <a:xfrm>
              <a:off x="36" y="216"/>
              <a:ext cx="1" cy="90"/>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7" name="Line 28"/>
            <p:cNvSpPr>
              <a:spLocks noChangeShapeType="1"/>
            </p:cNvSpPr>
            <p:nvPr/>
          </p:nvSpPr>
          <p:spPr bwMode="auto">
            <a:xfrm flipV="1">
              <a:off x="2860" y="334"/>
              <a:ext cx="1" cy="726"/>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8" name="Line 27"/>
            <p:cNvSpPr>
              <a:spLocks noChangeShapeType="1"/>
            </p:cNvSpPr>
            <p:nvPr/>
          </p:nvSpPr>
          <p:spPr bwMode="auto">
            <a:xfrm>
              <a:off x="2778" y="1060"/>
              <a:ext cx="113" cy="1"/>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19" name="Line 26"/>
            <p:cNvSpPr>
              <a:spLocks noChangeShapeType="1"/>
            </p:cNvSpPr>
            <p:nvPr/>
          </p:nvSpPr>
          <p:spPr bwMode="auto">
            <a:xfrm>
              <a:off x="2796" y="334"/>
              <a:ext cx="94" cy="1"/>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20" name="Rectangle 25"/>
            <p:cNvSpPr>
              <a:spLocks noChangeArrowheads="1"/>
            </p:cNvSpPr>
            <p:nvPr/>
          </p:nvSpPr>
          <p:spPr bwMode="auto">
            <a:xfrm>
              <a:off x="1074" y="116"/>
              <a:ext cx="330"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500" b="0" i="0" u="none" strike="noStrike" cap="none" normalizeH="0" baseline="0" smtClean="0">
                  <a:ln>
                    <a:noFill/>
                  </a:ln>
                  <a:solidFill>
                    <a:srgbClr val="25221E"/>
                  </a:solidFill>
                  <a:effectLst/>
                  <a:latin typeface="Arial" pitchFamily="34" charset="0"/>
                  <a:ea typeface="Times New Roman" pitchFamily="18" charset="0"/>
                  <a:cs typeface="Arial" pitchFamily="34" charset="0"/>
                </a:rPr>
                <a:t>4,5 cm</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24"/>
            <p:cNvSpPr>
              <a:spLocks noChangeArrowheads="1"/>
            </p:cNvSpPr>
            <p:nvPr/>
          </p:nvSpPr>
          <p:spPr bwMode="auto">
            <a:xfrm>
              <a:off x="1374" y="28"/>
              <a:ext cx="6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3"/>
            <p:cNvSpPr>
              <a:spLocks noChangeArrowheads="1"/>
            </p:cNvSpPr>
            <p:nvPr/>
          </p:nvSpPr>
          <p:spPr bwMode="auto">
            <a:xfrm>
              <a:off x="179" y="380"/>
              <a:ext cx="23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900" b="1" i="1" u="none" strike="noStrike" cap="none" normalizeH="0" baseline="0" dirty="0" smtClean="0">
                  <a:ln>
                    <a:noFill/>
                  </a:ln>
                  <a:solidFill>
                    <a:srgbClr val="25221E"/>
                  </a:solidFill>
                  <a:effectLst/>
                  <a:latin typeface="Arial" pitchFamily="34" charset="0"/>
                  <a:ea typeface="Times New Roman" pitchFamily="18" charset="0"/>
                  <a:cs typeface="Arial" pitchFamily="34" charset="0"/>
                </a:rPr>
                <a:t>INTERREG MAC 2014-2020</a:t>
              </a:r>
              <a:endParaRPr kumimoji="0" lang="en-US" alt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22"/>
            <p:cNvSpPr>
              <a:spLocks noChangeArrowheads="1"/>
            </p:cNvSpPr>
            <p:nvPr/>
          </p:nvSpPr>
          <p:spPr bwMode="auto">
            <a:xfrm>
              <a:off x="1443" y="380"/>
              <a:ext cx="9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1"/>
            <p:cNvSpPr>
              <a:spLocks noChangeArrowheads="1"/>
            </p:cNvSpPr>
            <p:nvPr/>
          </p:nvSpPr>
          <p:spPr bwMode="auto">
            <a:xfrm>
              <a:off x="1902" y="380"/>
              <a:ext cx="4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9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0"/>
            <p:cNvSpPr>
              <a:spLocks noChangeArrowheads="1"/>
            </p:cNvSpPr>
            <p:nvPr/>
          </p:nvSpPr>
          <p:spPr bwMode="auto">
            <a:xfrm>
              <a:off x="179" y="594"/>
              <a:ext cx="6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19"/>
            <p:cNvSpPr>
              <a:spLocks noChangeArrowheads="1"/>
            </p:cNvSpPr>
            <p:nvPr/>
          </p:nvSpPr>
          <p:spPr bwMode="auto">
            <a:xfrm>
              <a:off x="17" y="351"/>
              <a:ext cx="2536" cy="709"/>
            </a:xfrm>
            <a:prstGeom prst="rect">
              <a:avLst/>
            </a:prstGeom>
            <a:noFill/>
            <a:ln w="1270" cap="rnd">
              <a:solidFill>
                <a:srgbClr val="25221E"/>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27" name="Line 18"/>
            <p:cNvSpPr>
              <a:spLocks noChangeShapeType="1"/>
            </p:cNvSpPr>
            <p:nvPr/>
          </p:nvSpPr>
          <p:spPr bwMode="auto">
            <a:xfrm flipV="1">
              <a:off x="2860" y="1075"/>
              <a:ext cx="1" cy="481"/>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28" name="Line 17"/>
            <p:cNvSpPr>
              <a:spLocks noChangeShapeType="1"/>
            </p:cNvSpPr>
            <p:nvPr/>
          </p:nvSpPr>
          <p:spPr bwMode="auto">
            <a:xfrm>
              <a:off x="2790" y="1556"/>
              <a:ext cx="113" cy="1"/>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29" name="Rectangle 16"/>
            <p:cNvSpPr>
              <a:spLocks noChangeArrowheads="1"/>
            </p:cNvSpPr>
            <p:nvPr/>
          </p:nvSpPr>
          <p:spPr bwMode="auto">
            <a:xfrm rot="5400000">
              <a:off x="2557" y="1174"/>
              <a:ext cx="24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500" b="0" i="0" u="none" strike="noStrike" cap="none" normalizeH="0" baseline="0" smtClean="0">
                  <a:ln>
                    <a:noFill/>
                  </a:ln>
                  <a:solidFill>
                    <a:srgbClr val="25221E"/>
                  </a:solidFill>
                  <a:effectLst/>
                  <a:latin typeface="Arial" pitchFamily="34" charset="0"/>
                  <a:ea typeface="Times New Roman" pitchFamily="18" charset="0"/>
                  <a:cs typeface="Arial" pitchFamily="34" charset="0"/>
                </a:rPr>
                <a:t>1 cm</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15"/>
            <p:cNvSpPr>
              <a:spLocks noChangeArrowheads="1"/>
            </p:cNvSpPr>
            <p:nvPr/>
          </p:nvSpPr>
          <p:spPr bwMode="auto">
            <a:xfrm rot="5400000">
              <a:off x="2653" y="1324"/>
              <a:ext cx="120"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5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14"/>
            <p:cNvSpPr>
              <a:spLocks noChangeArrowheads="1"/>
            </p:cNvSpPr>
            <p:nvPr/>
          </p:nvSpPr>
          <p:spPr bwMode="auto">
            <a:xfrm rot="5400000">
              <a:off x="2578" y="627"/>
              <a:ext cx="37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500" b="0" i="0" u="none" strike="noStrike" cap="none" normalizeH="0" baseline="0" smtClean="0">
                  <a:ln>
                    <a:noFill/>
                  </a:ln>
                  <a:solidFill>
                    <a:srgbClr val="25221E"/>
                  </a:solidFill>
                  <a:effectLst/>
                  <a:latin typeface="Arial" pitchFamily="34" charset="0"/>
                  <a:ea typeface="Times New Roman" pitchFamily="18" charset="0"/>
                  <a:cs typeface="Arial" pitchFamily="34" charset="0"/>
                </a:rPr>
                <a:t>1,5 cm</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Rectangle 13"/>
            <p:cNvSpPr>
              <a:spLocks noChangeArrowheads="1"/>
            </p:cNvSpPr>
            <p:nvPr/>
          </p:nvSpPr>
          <p:spPr bwMode="auto">
            <a:xfrm rot="5400000">
              <a:off x="2653" y="867"/>
              <a:ext cx="120"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5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12"/>
            <p:cNvSpPr>
              <a:spLocks noChangeArrowheads="1"/>
            </p:cNvSpPr>
            <p:nvPr/>
          </p:nvSpPr>
          <p:spPr bwMode="auto">
            <a:xfrm>
              <a:off x="370" y="1134"/>
              <a:ext cx="205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800" b="0" i="1" u="none" strike="noStrike" cap="none" normalizeH="0" baseline="0" smtClean="0">
                  <a:ln>
                    <a:noFill/>
                  </a:ln>
                  <a:solidFill>
                    <a:srgbClr val="25221E"/>
                  </a:solidFill>
                  <a:effectLst/>
                  <a:latin typeface="Arial" pitchFamily="34" charset="0"/>
                  <a:ea typeface="Times New Roman" pitchFamily="18" charset="0"/>
                  <a:cs typeface="Arial" pitchFamily="34" charset="0"/>
                </a:rPr>
                <a:t>(% de imputação da despesa)</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Rectangle 11"/>
            <p:cNvSpPr>
              <a:spLocks noChangeArrowheads="1"/>
            </p:cNvSpPr>
            <p:nvPr/>
          </p:nvSpPr>
          <p:spPr bwMode="auto">
            <a:xfrm>
              <a:off x="2174" y="1134"/>
              <a:ext cx="9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10"/>
            <p:cNvSpPr>
              <a:spLocks noChangeArrowheads="1"/>
            </p:cNvSpPr>
            <p:nvPr/>
          </p:nvSpPr>
          <p:spPr bwMode="auto">
            <a:xfrm>
              <a:off x="0" y="1317"/>
              <a:ext cx="4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8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9"/>
            <p:cNvSpPr>
              <a:spLocks noChangeArrowheads="1"/>
            </p:cNvSpPr>
            <p:nvPr/>
          </p:nvSpPr>
          <p:spPr bwMode="auto">
            <a:xfrm>
              <a:off x="179" y="621"/>
              <a:ext cx="78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900" b="0" i="1" u="none" strike="noStrike" cap="none" normalizeH="0" baseline="0" dirty="0" smtClean="0">
                  <a:ln>
                    <a:noFill/>
                  </a:ln>
                  <a:solidFill>
                    <a:srgbClr val="25221E"/>
                  </a:solidFill>
                  <a:effectLst/>
                  <a:latin typeface="Arial" pitchFamily="34" charset="0"/>
                  <a:ea typeface="Times New Roman" pitchFamily="18" charset="0"/>
                  <a:cs typeface="Arial" pitchFamily="34" charset="0"/>
                </a:rPr>
                <a:t>Acrónimo</a:t>
              </a:r>
              <a:endParaRPr kumimoji="0" lang="en-US" alt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7" name="Rectangle 8"/>
            <p:cNvSpPr>
              <a:spLocks noChangeArrowheads="1"/>
            </p:cNvSpPr>
            <p:nvPr/>
          </p:nvSpPr>
          <p:spPr bwMode="auto">
            <a:xfrm>
              <a:off x="938" y="621"/>
              <a:ext cx="4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pt-PT" sz="900" b="0" i="1" u="none" strike="noStrike" cap="none" normalizeH="0" baseline="0" smtClean="0">
                  <a:ln>
                    <a:noFill/>
                  </a:ln>
                  <a:solidFill>
                    <a:srgbClr val="25221E"/>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7"/>
            <p:cNvSpPr>
              <a:spLocks noChangeArrowheads="1"/>
            </p:cNvSpPr>
            <p:nvPr/>
          </p:nvSpPr>
          <p:spPr bwMode="auto">
            <a:xfrm>
              <a:off x="1035" y="621"/>
              <a:ext cx="5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900" b="0" i="1" u="none" strike="noStrike" cap="none" normalizeH="0" baseline="0" smtClean="0">
                  <a:ln>
                    <a:noFill/>
                  </a:ln>
                  <a:solidFill>
                    <a:srgbClr val="25221E"/>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6"/>
            <p:cNvSpPr>
              <a:spLocks noChangeArrowheads="1"/>
            </p:cNvSpPr>
            <p:nvPr/>
          </p:nvSpPr>
          <p:spPr bwMode="auto">
            <a:xfrm>
              <a:off x="179" y="830"/>
              <a:ext cx="153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pt-PT" sz="900" b="0" i="1" u="none" strike="noStrike" cap="none" normalizeH="0" baseline="0" smtClean="0">
                  <a:ln>
                    <a:noFill/>
                  </a:ln>
                  <a:solidFill>
                    <a:srgbClr val="25221E"/>
                  </a:solidFill>
                  <a:effectLst/>
                  <a:latin typeface="Arial" pitchFamily="34" charset="0"/>
                  <a:ea typeface="Times New Roman" pitchFamily="18" charset="0"/>
                  <a:cs typeface="Arial" pitchFamily="34" charset="0"/>
                </a:rPr>
                <a:t>Taxa FEDER: 85%</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5"/>
            <p:cNvSpPr>
              <a:spLocks noChangeArrowheads="1"/>
            </p:cNvSpPr>
            <p:nvPr/>
          </p:nvSpPr>
          <p:spPr bwMode="auto">
            <a:xfrm>
              <a:off x="1694" y="777"/>
              <a:ext cx="6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4"/>
            <p:cNvSpPr>
              <a:spLocks noChangeArrowheads="1"/>
            </p:cNvSpPr>
            <p:nvPr/>
          </p:nvSpPr>
          <p:spPr bwMode="auto">
            <a:xfrm>
              <a:off x="179" y="1035"/>
              <a:ext cx="6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Line 3"/>
            <p:cNvSpPr>
              <a:spLocks noChangeShapeType="1"/>
            </p:cNvSpPr>
            <p:nvPr/>
          </p:nvSpPr>
          <p:spPr bwMode="auto">
            <a:xfrm>
              <a:off x="2586" y="231"/>
              <a:ext cx="1" cy="90"/>
            </a:xfrm>
            <a:prstGeom prst="line">
              <a:avLst/>
            </a:prstGeom>
            <a:noFill/>
            <a:ln w="1270" cap="rnd">
              <a:solidFill>
                <a:srgbClr val="25221E"/>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PT"/>
            </a:p>
          </p:txBody>
        </p:sp>
        <p:sp>
          <p:nvSpPr>
            <p:cNvPr id="43" name="Rectangle 2"/>
            <p:cNvSpPr>
              <a:spLocks noChangeArrowheads="1"/>
            </p:cNvSpPr>
            <p:nvPr/>
          </p:nvSpPr>
          <p:spPr bwMode="auto">
            <a:xfrm>
              <a:off x="0" y="-51"/>
              <a:ext cx="6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t-PT"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US" altLang="pt-PT"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44"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090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46774" y="3437004"/>
            <a:ext cx="2843897" cy="2379161"/>
          </a:xfrm>
          <a:solidFill>
            <a:schemeClr val="bg1"/>
          </a:solidFill>
          <a:ln>
            <a:solidFill>
              <a:schemeClr val="bg1"/>
            </a:solidFill>
          </a:ln>
        </p:spPr>
        <p:txBody>
          <a:bodyPr anchor="ctr">
            <a:normAutofit/>
          </a:bodyPr>
          <a:lstStyle/>
          <a:p>
            <a:pPr algn="ctr"/>
            <a:r>
              <a:rPr lang="es-ES_tradnl" sz="2000" b="1" dirty="0" smtClean="0">
                <a:solidFill>
                  <a:srgbClr val="FF9900"/>
                </a:solidFill>
              </a:rPr>
              <a:t>JUSTIFICAÇÃO DO PAGAMENTO</a:t>
            </a:r>
            <a:endParaRPr lang="es-ES" sz="2000" b="1" dirty="0">
              <a:solidFill>
                <a:srgbClr val="FF9900"/>
              </a:solidFill>
            </a:endParaRPr>
          </a:p>
        </p:txBody>
      </p:sp>
      <p:sp>
        <p:nvSpPr>
          <p:cNvPr id="55" name="Título 1"/>
          <p:cNvSpPr>
            <a:spLocks noGrp="1"/>
          </p:cNvSpPr>
          <p:nvPr>
            <p:ph type="title"/>
          </p:nvPr>
        </p:nvSpPr>
        <p:spPr>
          <a:xfrm>
            <a:off x="256032" y="1143000"/>
            <a:ext cx="2834640" cy="2377440"/>
          </a:xfrm>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graphicFrame>
        <p:nvGraphicFramePr>
          <p:cNvPr id="2" name="Tabla 1"/>
          <p:cNvGraphicFramePr>
            <a:graphicFrameLocks noGrp="1"/>
          </p:cNvGraphicFramePr>
          <p:nvPr>
            <p:extLst>
              <p:ext uri="{D42A27DB-BD31-4B8C-83A1-F6EECF244321}">
                <p14:modId xmlns:p14="http://schemas.microsoft.com/office/powerpoint/2010/main" val="125820618"/>
              </p:ext>
            </p:extLst>
          </p:nvPr>
        </p:nvGraphicFramePr>
        <p:xfrm>
          <a:off x="3692720" y="1854618"/>
          <a:ext cx="7907546" cy="3698240"/>
        </p:xfrm>
        <a:graphic>
          <a:graphicData uri="http://schemas.openxmlformats.org/drawingml/2006/table">
            <a:tbl>
              <a:tblPr firstRow="1" bandRow="1">
                <a:tableStyleId>{5C22544A-7EE6-4342-B048-85BDC9FD1C3A}</a:tableStyleId>
              </a:tblPr>
              <a:tblGrid>
                <a:gridCol w="3059955">
                  <a:extLst>
                    <a:ext uri="{9D8B030D-6E8A-4147-A177-3AD203B41FA5}">
                      <a16:colId xmlns="" xmlns:a16="http://schemas.microsoft.com/office/drawing/2014/main" val="20000"/>
                    </a:ext>
                  </a:extLst>
                </a:gridCol>
                <a:gridCol w="4847591">
                  <a:extLst>
                    <a:ext uri="{9D8B030D-6E8A-4147-A177-3AD203B41FA5}">
                      <a16:colId xmlns="" xmlns:a16="http://schemas.microsoft.com/office/drawing/2014/main" val="20001"/>
                    </a:ext>
                  </a:extLst>
                </a:gridCol>
              </a:tblGrid>
              <a:tr h="370840">
                <a:tc gridSpan="2">
                  <a:txBody>
                    <a:bodyPr/>
                    <a:lstStyle/>
                    <a:p>
                      <a:pPr algn="ctr"/>
                      <a:r>
                        <a:rPr lang="es-ES_tradnl" sz="1600" dirty="0" smtClean="0"/>
                        <a:t>BENEFICIÁRIOS</a:t>
                      </a:r>
                      <a:endParaRPr lang="es-ES" sz="1600" dirty="0"/>
                    </a:p>
                  </a:txBody>
                  <a:tcPr/>
                </a:tc>
                <a:tc hMerge="1">
                  <a:txBody>
                    <a:bodyPr/>
                    <a:lstStyle/>
                    <a:p>
                      <a:endParaRPr lang="es-ES" sz="1400" dirty="0"/>
                    </a:p>
                  </a:txBody>
                  <a:tcPr/>
                </a:tc>
                <a:extLst>
                  <a:ext uri="{0D108BD9-81ED-4DB2-BD59-A6C34878D82A}">
                    <a16:rowId xmlns="" xmlns:a16="http://schemas.microsoft.com/office/drawing/2014/main" val="10000"/>
                  </a:ext>
                </a:extLst>
              </a:tr>
              <a:tr h="370840">
                <a:tc>
                  <a:txBody>
                    <a:bodyPr/>
                    <a:lstStyle/>
                    <a:p>
                      <a:r>
                        <a:rPr lang="pt-PT" sz="1600" b="1" noProof="0" dirty="0" smtClean="0">
                          <a:ea typeface="Times New Roman" panose="02020603050405020304" pitchFamily="18" charset="0"/>
                          <a:cs typeface="Arial" panose="020B0604020202020204" pitchFamily="34" charset="0"/>
                        </a:rPr>
                        <a:t>Transferência bancária</a:t>
                      </a:r>
                      <a:endParaRPr lang="pt-PT" sz="1600" b="1" noProof="0" dirty="0"/>
                    </a:p>
                  </a:txBody>
                  <a:tcPr anchor="ctr"/>
                </a:tc>
                <a:tc>
                  <a:txBody>
                    <a:bodyPr/>
                    <a:lstStyle/>
                    <a:p>
                      <a:pPr marL="285750" indent="-285750">
                        <a:buFont typeface="Arial" panose="020B0604020202020204" pitchFamily="34" charset="0"/>
                        <a:buChar char="•"/>
                      </a:pPr>
                      <a:r>
                        <a:rPr lang="pt-PT" sz="1600" noProof="0" dirty="0" smtClean="0">
                          <a:ea typeface="Times New Roman" panose="02020603050405020304" pitchFamily="18" charset="0"/>
                          <a:cs typeface="Arial" panose="020B0604020202020204" pitchFamily="34" charset="0"/>
                        </a:rPr>
                        <a:t>cópia </a:t>
                      </a:r>
                      <a:r>
                        <a:rPr lang="pt-PT" sz="1600" noProof="0" dirty="0" smtClean="0">
                          <a:ea typeface="Times New Roman" panose="02020603050405020304" pitchFamily="18" charset="0"/>
                          <a:cs typeface="Arial" panose="020B0604020202020204" pitchFamily="34" charset="0"/>
                        </a:rPr>
                        <a:t>digitalizada do documento relativo</a:t>
                      </a:r>
                      <a:r>
                        <a:rPr lang="pt-PT" sz="1600" baseline="0" noProof="0" dirty="0" smtClean="0">
                          <a:ea typeface="Times New Roman" panose="02020603050405020304" pitchFamily="18" charset="0"/>
                          <a:cs typeface="Arial" panose="020B0604020202020204" pitchFamily="34" charset="0"/>
                        </a:rPr>
                        <a:t> à transferência bancária e </a:t>
                      </a:r>
                      <a:r>
                        <a:rPr lang="pt-PT" sz="1600" noProof="0" dirty="0" smtClean="0">
                          <a:ea typeface="Times New Roman" panose="02020603050405020304" pitchFamily="18" charset="0"/>
                          <a:cs typeface="Arial" panose="020B0604020202020204" pitchFamily="34" charset="0"/>
                        </a:rPr>
                        <a:t>extrato bancário</a:t>
                      </a:r>
                      <a:endParaRPr lang="pt-PT" sz="1600" noProof="0" dirty="0"/>
                    </a:p>
                  </a:txBody>
                  <a:tcPr anchor="ctr"/>
                </a:tc>
                <a:extLst>
                  <a:ext uri="{0D108BD9-81ED-4DB2-BD59-A6C34878D82A}">
                    <a16:rowId xmlns="" xmlns:a16="http://schemas.microsoft.com/office/drawing/2014/main" val="10001"/>
                  </a:ext>
                </a:extLst>
              </a:tr>
              <a:tr h="370840">
                <a:tc>
                  <a:txBody>
                    <a:bodyPr/>
                    <a:lstStyle/>
                    <a:p>
                      <a:r>
                        <a:rPr lang="pt-PT" sz="1600" b="1" noProof="0" dirty="0" smtClean="0">
                          <a:ea typeface="Times New Roman" panose="02020603050405020304" pitchFamily="18" charset="0"/>
                          <a:cs typeface="Arial" panose="020B0604020202020204" pitchFamily="34" charset="0"/>
                        </a:rPr>
                        <a:t>Cheque</a:t>
                      </a:r>
                      <a:endParaRPr lang="pt-PT" sz="1600" b="1" noProof="0" dirty="0"/>
                    </a:p>
                  </a:txBody>
                  <a:tcPr anchor="ctr"/>
                </a:tc>
                <a:tc>
                  <a:txBody>
                    <a:bodyPr/>
                    <a:lstStyle/>
                    <a:p>
                      <a:pPr marL="285750" indent="-285750">
                        <a:buFont typeface="Arial" panose="020B0604020202020204" pitchFamily="34" charset="0"/>
                        <a:buChar char="•"/>
                      </a:pPr>
                      <a:r>
                        <a:rPr lang="pt-PT" sz="1600" noProof="0" dirty="0" smtClean="0">
                          <a:ea typeface="Times New Roman" panose="02020603050405020304" pitchFamily="18" charset="0"/>
                          <a:cs typeface="Arial" panose="020B0604020202020204" pitchFamily="34" charset="0"/>
                        </a:rPr>
                        <a:t>cópia do cheque</a:t>
                      </a:r>
                    </a:p>
                    <a:p>
                      <a:pPr marL="285750" indent="-285750">
                        <a:buFont typeface="Arial" panose="020B0604020202020204" pitchFamily="34" charset="0"/>
                        <a:buChar char="•"/>
                      </a:pPr>
                      <a:r>
                        <a:rPr lang="pt-PT" sz="1600" noProof="0" dirty="0" smtClean="0">
                          <a:ea typeface="Times New Roman" panose="02020603050405020304" pitchFamily="18" charset="0"/>
                          <a:cs typeface="Arial" panose="020B0604020202020204" pitchFamily="34" charset="0"/>
                        </a:rPr>
                        <a:t>cópia digitalizada do extrato bancário, onde reflita o movimento</a:t>
                      </a:r>
                      <a:r>
                        <a:rPr lang="pt-PT" sz="1600" baseline="0" noProof="0" dirty="0" smtClean="0">
                          <a:ea typeface="Times New Roman" panose="02020603050405020304" pitchFamily="18" charset="0"/>
                          <a:cs typeface="Arial" panose="020B0604020202020204" pitchFamily="34" charset="0"/>
                        </a:rPr>
                        <a:t> associado</a:t>
                      </a:r>
                      <a:endParaRPr lang="pt-PT" sz="1600" noProof="0" dirty="0"/>
                    </a:p>
                  </a:txBody>
                  <a:tcPr anchor="ctr"/>
                </a:tc>
                <a:extLst>
                  <a:ext uri="{0D108BD9-81ED-4DB2-BD59-A6C34878D82A}">
                    <a16:rowId xmlns="" xmlns:a16="http://schemas.microsoft.com/office/drawing/2014/main" val="10002"/>
                  </a:ext>
                </a:extLst>
              </a:tr>
              <a:tr h="370840">
                <a:tc>
                  <a:txBody>
                    <a:bodyPr/>
                    <a:lstStyle/>
                    <a:p>
                      <a:r>
                        <a:rPr lang="pt-PT" sz="1600" b="0" noProof="0" dirty="0" smtClean="0"/>
                        <a:t>Fundo</a:t>
                      </a:r>
                      <a:r>
                        <a:rPr lang="pt-PT" sz="1600" b="0" baseline="0" noProof="0" dirty="0" smtClean="0"/>
                        <a:t> de Maneio</a:t>
                      </a:r>
                      <a:r>
                        <a:rPr lang="pt-PT" sz="1600" b="1" noProof="0" dirty="0" smtClean="0"/>
                        <a:t>:  de carácter excecional</a:t>
                      </a:r>
                      <a:r>
                        <a:rPr lang="pt-PT" sz="1600" b="1" baseline="0" noProof="0" dirty="0" smtClean="0"/>
                        <a:t> - </a:t>
                      </a:r>
                      <a:r>
                        <a:rPr lang="pt-PT" sz="1600" b="1" i="1" u="sng" noProof="0" dirty="0" smtClean="0"/>
                        <a:t>Limites</a:t>
                      </a:r>
                    </a:p>
                    <a:p>
                      <a:pPr marL="285750" indent="-285750">
                        <a:buFontTx/>
                        <a:buChar char="-"/>
                      </a:pPr>
                      <a:r>
                        <a:rPr lang="pt-PT" sz="1600" i="1" baseline="0" noProof="0" dirty="0" err="1" smtClean="0"/>
                        <a:t>M</a:t>
                      </a:r>
                      <a:r>
                        <a:rPr lang="pt-PT" sz="1600" i="1" noProof="0" dirty="0" err="1" smtClean="0"/>
                        <a:t>áx</a:t>
                      </a:r>
                      <a:r>
                        <a:rPr lang="pt-PT" sz="1600" i="1" noProof="0" dirty="0" smtClean="0"/>
                        <a:t>. valores</a:t>
                      </a:r>
                      <a:r>
                        <a:rPr lang="pt-PT" sz="1600" i="1" baseline="0" noProof="0" dirty="0" smtClean="0"/>
                        <a:t> inferiores a 250€ por fatura;</a:t>
                      </a:r>
                      <a:endParaRPr lang="pt-PT" sz="1600" i="0" noProof="0" dirty="0" smtClean="0">
                        <a:solidFill>
                          <a:schemeClr val="tx1"/>
                        </a:solidFill>
                      </a:endParaRPr>
                    </a:p>
                    <a:p>
                      <a:pPr marL="285750" indent="-285750">
                        <a:buFontTx/>
                        <a:buChar char="-"/>
                      </a:pPr>
                      <a:r>
                        <a:rPr lang="pt-PT" sz="1600" i="1" baseline="0" noProof="0" dirty="0" err="1" smtClean="0"/>
                        <a:t>M</a:t>
                      </a:r>
                      <a:r>
                        <a:rPr lang="pt-PT" sz="1600" i="1" noProof="0" dirty="0" err="1" smtClean="0"/>
                        <a:t>áx</a:t>
                      </a:r>
                      <a:r>
                        <a:rPr lang="pt-PT" sz="1600" i="1" noProof="0" dirty="0" smtClean="0"/>
                        <a:t>. 3.000€ por socio e por </a:t>
                      </a:r>
                      <a:r>
                        <a:rPr lang="pt-PT" sz="1600" i="0" noProof="0" dirty="0" smtClean="0">
                          <a:solidFill>
                            <a:schemeClr val="tx1"/>
                          </a:solidFill>
                        </a:rPr>
                        <a:t>projeto.</a:t>
                      </a:r>
                    </a:p>
                  </a:txBody>
                  <a:tcPr anchor="ctr"/>
                </a:tc>
                <a:tc>
                  <a:txBody>
                    <a:bodyPr/>
                    <a:lstStyle/>
                    <a:p>
                      <a:pPr marL="285750" indent="-285750">
                        <a:buFont typeface="Arial" panose="020B0604020202020204" pitchFamily="34" charset="0"/>
                        <a:buChar char="•"/>
                      </a:pPr>
                      <a:r>
                        <a:rPr lang="pt-PT" sz="1600" noProof="0" dirty="0" smtClean="0"/>
                        <a:t>Cópia do documento comprovativo de pagamento por conta ou documento de valor probatório equivalente</a:t>
                      </a:r>
                      <a:endParaRPr lang="pt-PT" sz="1600" noProof="0" dirty="0"/>
                    </a:p>
                  </a:txBody>
                  <a:tcPr anchor="ctr"/>
                </a:tc>
                <a:extLst>
                  <a:ext uri="{0D108BD9-81ED-4DB2-BD59-A6C34878D82A}">
                    <a16:rowId xmlns="" xmlns:a16="http://schemas.microsoft.com/office/drawing/2014/main" val="10003"/>
                  </a:ext>
                </a:extLst>
              </a:tr>
              <a:tr h="370840">
                <a:tc>
                  <a:txBody>
                    <a:bodyPr/>
                    <a:lstStyle/>
                    <a:p>
                      <a:r>
                        <a:rPr lang="pt-PT" sz="1600" b="1" noProof="0" dirty="0" smtClean="0">
                          <a:ea typeface="Times New Roman" panose="02020603050405020304" pitchFamily="18" charset="0"/>
                          <a:cs typeface="Arial" panose="020B0604020202020204" pitchFamily="34" charset="0"/>
                        </a:rPr>
                        <a:t>Cartão bancário</a:t>
                      </a:r>
                      <a:endParaRPr lang="pt-PT" sz="1600" b="1" noProof="0" dirty="0"/>
                    </a:p>
                  </a:txBody>
                  <a:tcPr anchor="ctr"/>
                </a:tc>
                <a:tc>
                  <a:txBody>
                    <a:bodyPr/>
                    <a:lstStyle/>
                    <a:p>
                      <a:pPr marL="285750" indent="-285750">
                        <a:buFont typeface="Arial" panose="020B0604020202020204" pitchFamily="34" charset="0"/>
                        <a:buChar char="•"/>
                      </a:pPr>
                      <a:r>
                        <a:rPr lang="pt-PT" sz="1600" noProof="0" dirty="0" smtClean="0"/>
                        <a:t>copia do extrato bancário do  encargo em conta</a:t>
                      </a:r>
                      <a:endParaRPr lang="pt-PT" sz="1600" noProof="0" dirty="0"/>
                    </a:p>
                  </a:txBody>
                  <a:tcPr anchor="ctr"/>
                </a:tc>
                <a:extLst>
                  <a:ext uri="{0D108BD9-81ED-4DB2-BD59-A6C34878D82A}">
                    <a16:rowId xmlns="" xmlns:a16="http://schemas.microsoft.com/office/drawing/2014/main" val="10004"/>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767613114"/>
              </p:ext>
            </p:extLst>
          </p:nvPr>
        </p:nvGraphicFramePr>
        <p:xfrm>
          <a:off x="3693453" y="783177"/>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sz="1600" dirty="0" smtClean="0">
                          <a:solidFill>
                            <a:srgbClr val="002060"/>
                          </a:solidFill>
                        </a:rPr>
                        <a:t>MEIOS </a:t>
                      </a:r>
                      <a:r>
                        <a:rPr lang="es-ES_tradnl" sz="1600" dirty="0">
                          <a:solidFill>
                            <a:srgbClr val="002060"/>
                          </a:solidFill>
                        </a:rPr>
                        <a:t>DE </a:t>
                      </a:r>
                      <a:r>
                        <a:rPr lang="es-ES_tradnl" sz="1600" dirty="0" smtClean="0">
                          <a:solidFill>
                            <a:srgbClr val="002060"/>
                          </a:solidFill>
                        </a:rPr>
                        <a:t>PAGAMENTO</a:t>
                      </a:r>
                      <a:endParaRPr lang="es-ES_tradnl" sz="1600"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pic>
        <p:nvPicPr>
          <p:cNvPr id="6"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128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sp>
        <p:nvSpPr>
          <p:cNvPr id="10" name="CuadroTexto 9"/>
          <p:cNvSpPr txBox="1"/>
          <p:nvPr/>
        </p:nvSpPr>
        <p:spPr>
          <a:xfrm>
            <a:off x="3200401" y="1489092"/>
            <a:ext cx="8261411" cy="2985433"/>
          </a:xfrm>
          <a:prstGeom prst="rect">
            <a:avLst/>
          </a:prstGeom>
          <a:noFill/>
        </p:spPr>
        <p:txBody>
          <a:bodyPr wrap="square" rtlCol="0">
            <a:spAutoFit/>
          </a:bodyPr>
          <a:lstStyle/>
          <a:p>
            <a:pPr lvl="1"/>
            <a:r>
              <a:rPr lang="pt-PT" dirty="0" smtClean="0">
                <a:solidFill>
                  <a:srgbClr val="002060"/>
                </a:solidFill>
              </a:rPr>
              <a:t>São aqueles diretamente relacionados com a operação e cuja conexão pode ser demostrada.</a:t>
            </a:r>
          </a:p>
          <a:p>
            <a:pPr lvl="1"/>
            <a:r>
              <a:rPr lang="pt-PT" dirty="0" smtClean="0">
                <a:solidFill>
                  <a:srgbClr val="002060"/>
                </a:solidFill>
              </a:rPr>
              <a:t>Categorias de despesa:</a:t>
            </a:r>
          </a:p>
          <a:p>
            <a:pPr lvl="2"/>
            <a:endParaRPr lang="pt-PT" sz="800" dirty="0" smtClean="0">
              <a:solidFill>
                <a:srgbClr val="002060"/>
              </a:solidFill>
            </a:endParaRPr>
          </a:p>
          <a:p>
            <a:pPr marL="1257300" lvl="2" indent="-342900">
              <a:buAutoNum type="arabicPeriod"/>
            </a:pPr>
            <a:r>
              <a:rPr lang="pt-PT" dirty="0" smtClean="0">
                <a:solidFill>
                  <a:srgbClr val="002060"/>
                </a:solidFill>
              </a:rPr>
              <a:t>Despesas de Pessoal</a:t>
            </a:r>
          </a:p>
          <a:p>
            <a:pPr marL="1257300" lvl="2" indent="-342900">
              <a:buAutoNum type="arabicPeriod"/>
            </a:pPr>
            <a:r>
              <a:rPr lang="pt-PT" dirty="0" smtClean="0">
                <a:solidFill>
                  <a:srgbClr val="002060"/>
                </a:solidFill>
              </a:rPr>
              <a:t>Despesas de Deslocação e Alojamento</a:t>
            </a:r>
          </a:p>
          <a:p>
            <a:pPr marL="1257300" lvl="2" indent="-342900">
              <a:buAutoNum type="arabicPeriod"/>
            </a:pPr>
            <a:r>
              <a:rPr lang="pt-PT" dirty="0" smtClean="0">
                <a:solidFill>
                  <a:srgbClr val="002060"/>
                </a:solidFill>
              </a:rPr>
              <a:t>Despesas de Peritos e Serviços Externos</a:t>
            </a:r>
          </a:p>
          <a:p>
            <a:pPr marL="1257300" lvl="2" indent="-342900">
              <a:buAutoNum type="arabicPeriod"/>
            </a:pPr>
            <a:r>
              <a:rPr lang="pt-PT" dirty="0" smtClean="0">
                <a:solidFill>
                  <a:srgbClr val="002060"/>
                </a:solidFill>
              </a:rPr>
              <a:t>Despesas de Equipamento</a:t>
            </a:r>
          </a:p>
          <a:p>
            <a:pPr marL="1257300" lvl="2" indent="-342900">
              <a:buAutoNum type="arabicPeriod"/>
            </a:pPr>
            <a:r>
              <a:rPr lang="pt-PT" dirty="0" smtClean="0">
                <a:solidFill>
                  <a:srgbClr val="002060"/>
                </a:solidFill>
              </a:rPr>
              <a:t>Despesas com instalações e administrativas</a:t>
            </a:r>
          </a:p>
          <a:p>
            <a:pPr marL="1257300" lvl="2" indent="-342900">
              <a:buAutoNum type="arabicPeriod"/>
            </a:pPr>
            <a:r>
              <a:rPr lang="pt-PT" dirty="0" smtClean="0">
                <a:solidFill>
                  <a:srgbClr val="002060"/>
                </a:solidFill>
              </a:rPr>
              <a:t>Despesas em obras e infraestruturas de pequena envergadura</a:t>
            </a:r>
          </a:p>
          <a:p>
            <a:pPr marL="1257300" lvl="2" indent="-342900">
              <a:buAutoNum type="arabicPeriod"/>
            </a:pPr>
            <a:endParaRPr lang="es-ES_tradnl" dirty="0">
              <a:solidFill>
                <a:srgbClr val="002060"/>
              </a:solidFill>
            </a:endParaRPr>
          </a:p>
        </p:txBody>
      </p:sp>
      <p:sp>
        <p:nvSpPr>
          <p:cNvPr id="15" name="CuadroTexto 14"/>
          <p:cNvSpPr txBox="1"/>
          <p:nvPr/>
        </p:nvSpPr>
        <p:spPr>
          <a:xfrm>
            <a:off x="3501434" y="4736893"/>
            <a:ext cx="8261411" cy="2015936"/>
          </a:xfrm>
          <a:prstGeom prst="rect">
            <a:avLst/>
          </a:prstGeom>
          <a:noFill/>
        </p:spPr>
        <p:txBody>
          <a:bodyPr wrap="square" rtlCol="0">
            <a:spAutoFit/>
          </a:bodyPr>
          <a:lstStyle/>
          <a:p>
            <a:pPr lvl="1"/>
            <a:r>
              <a:rPr lang="pt-PT" dirty="0" smtClean="0">
                <a:solidFill>
                  <a:srgbClr val="002060"/>
                </a:solidFill>
              </a:rPr>
              <a:t>São aqueles não vinculados diretamente com a execução das atividades, embora necessários para a execução da operação.</a:t>
            </a:r>
          </a:p>
          <a:p>
            <a:pPr lvl="1"/>
            <a:r>
              <a:rPr lang="pt-PT" dirty="0" smtClean="0">
                <a:solidFill>
                  <a:srgbClr val="002060"/>
                </a:solidFill>
              </a:rPr>
              <a:t>Taxa fixa </a:t>
            </a:r>
            <a:r>
              <a:rPr lang="pt-PT" dirty="0" smtClean="0">
                <a:solidFill>
                  <a:srgbClr val="002060"/>
                </a:solidFill>
              </a:rPr>
              <a:t>de </a:t>
            </a:r>
            <a:r>
              <a:rPr lang="pt-PT" dirty="0" smtClean="0">
                <a:solidFill>
                  <a:srgbClr val="002060"/>
                </a:solidFill>
              </a:rPr>
              <a:t>15% das despesas diretas de pessoal</a:t>
            </a:r>
          </a:p>
          <a:p>
            <a:pPr lvl="1"/>
            <a:r>
              <a:rPr lang="pt-PT" dirty="0" smtClean="0">
                <a:solidFill>
                  <a:srgbClr val="002060"/>
                </a:solidFill>
              </a:rPr>
              <a:t>Sem necessidade de justificar.</a:t>
            </a:r>
          </a:p>
          <a:p>
            <a:pPr lvl="1"/>
            <a:r>
              <a:rPr lang="pt-PT" dirty="0" smtClean="0">
                <a:solidFill>
                  <a:srgbClr val="002060"/>
                </a:solidFill>
              </a:rPr>
              <a:t>Exemplo: fungíveis, pessoal de departamentos de caráter horizontal, etc.</a:t>
            </a:r>
          </a:p>
          <a:p>
            <a:pPr lvl="1"/>
            <a:r>
              <a:rPr lang="pt-PT" dirty="0" smtClean="0">
                <a:solidFill>
                  <a:srgbClr val="002060"/>
                </a:solidFill>
              </a:rPr>
              <a:t>Não se incluem as amortizações.</a:t>
            </a:r>
          </a:p>
          <a:p>
            <a:pPr lvl="1"/>
            <a:r>
              <a:rPr lang="es-ES_tradnl" sz="1700" dirty="0" smtClean="0">
                <a:solidFill>
                  <a:srgbClr val="002060"/>
                </a:solidFill>
              </a:rPr>
              <a:t>        </a:t>
            </a:r>
            <a:endParaRPr lang="es-ES_tradnl" sz="1700" dirty="0">
              <a:solidFill>
                <a:srgbClr val="00206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893595319"/>
              </p:ext>
            </p:extLst>
          </p:nvPr>
        </p:nvGraphicFramePr>
        <p:xfrm>
          <a:off x="3691107" y="1079551"/>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CUSTOS DIRETOS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430553965"/>
              </p:ext>
            </p:extLst>
          </p:nvPr>
        </p:nvGraphicFramePr>
        <p:xfrm>
          <a:off x="3740275" y="4234869"/>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CUSTOS INDIRETOS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pic>
        <p:nvPicPr>
          <p:cNvPr id="8"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8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1632804673"/>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1. a.</a:t>
                      </a:r>
                      <a:r>
                        <a:rPr lang="es-ES_tradnl" baseline="0" dirty="0">
                          <a:solidFill>
                            <a:srgbClr val="002060"/>
                          </a:solidFill>
                        </a:rPr>
                        <a:t> </a:t>
                      </a:r>
                      <a:r>
                        <a:rPr lang="es-ES_tradnl" baseline="0" dirty="0" smtClean="0">
                          <a:solidFill>
                            <a:srgbClr val="002060"/>
                          </a:solidFill>
                        </a:rPr>
                        <a:t>DESPESAS </a:t>
                      </a:r>
                      <a:r>
                        <a:rPr lang="es-ES_tradnl" dirty="0" smtClean="0">
                          <a:solidFill>
                            <a:srgbClr val="002060"/>
                          </a:solidFill>
                        </a:rPr>
                        <a:t>DE PESSOAL </a:t>
                      </a:r>
                      <a:r>
                        <a:rPr lang="es-ES_tradnl" dirty="0">
                          <a:solidFill>
                            <a:srgbClr val="002060"/>
                          </a:solidFill>
                        </a:rPr>
                        <a:t>POR </a:t>
                      </a:r>
                      <a:r>
                        <a:rPr lang="es-ES_tradnl" dirty="0" smtClean="0">
                          <a:solidFill>
                            <a:srgbClr val="002060"/>
                          </a:solidFill>
                        </a:rPr>
                        <a:t>CUSTOS UNITÁRIOS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1805688245"/>
              </p:ext>
            </p:extLst>
          </p:nvPr>
        </p:nvGraphicFramePr>
        <p:xfrm>
          <a:off x="3687974" y="4151608"/>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1.b. </a:t>
                      </a:r>
                      <a:r>
                        <a:rPr lang="es-ES_tradnl" dirty="0" smtClean="0">
                          <a:solidFill>
                            <a:srgbClr val="002060"/>
                          </a:solidFill>
                        </a:rPr>
                        <a:t>DESPESAS </a:t>
                      </a:r>
                      <a:r>
                        <a:rPr lang="es-ES_tradnl" dirty="0">
                          <a:solidFill>
                            <a:srgbClr val="002060"/>
                          </a:solidFill>
                        </a:rPr>
                        <a:t>DE </a:t>
                      </a:r>
                      <a:r>
                        <a:rPr lang="es-ES_tradnl" dirty="0" smtClean="0">
                          <a:solidFill>
                            <a:srgbClr val="002060"/>
                          </a:solidFill>
                        </a:rPr>
                        <a:t>PESSOAL - TAXA FIXA</a:t>
                      </a:r>
                      <a:r>
                        <a:rPr lang="es-ES_tradnl" baseline="0" dirty="0" smtClean="0">
                          <a:solidFill>
                            <a:srgbClr val="002060"/>
                          </a:solidFill>
                        </a:rPr>
                        <a:t> DE </a:t>
                      </a:r>
                      <a:r>
                        <a:rPr lang="es-ES_tradnl" baseline="0" dirty="0">
                          <a:solidFill>
                            <a:srgbClr val="002060"/>
                          </a:solidFill>
                        </a:rPr>
                        <a:t>20%</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3417260748"/>
              </p:ext>
            </p:extLst>
          </p:nvPr>
        </p:nvGraphicFramePr>
        <p:xfrm>
          <a:off x="3717954" y="1414732"/>
          <a:ext cx="7777571" cy="2499360"/>
        </p:xfrm>
        <a:graphic>
          <a:graphicData uri="http://schemas.openxmlformats.org/drawingml/2006/table">
            <a:tbl>
              <a:tblPr firstRow="1" bandRow="1">
                <a:tableStyleId>{5C22544A-7EE6-4342-B048-85BDC9FD1C3A}</a:tableStyleId>
              </a:tblPr>
              <a:tblGrid>
                <a:gridCol w="1199103">
                  <a:extLst>
                    <a:ext uri="{9D8B030D-6E8A-4147-A177-3AD203B41FA5}">
                      <a16:colId xmlns="" xmlns:a16="http://schemas.microsoft.com/office/drawing/2014/main" val="20000"/>
                    </a:ext>
                  </a:extLst>
                </a:gridCol>
                <a:gridCol w="6578468">
                  <a:extLst>
                    <a:ext uri="{9D8B030D-6E8A-4147-A177-3AD203B41FA5}">
                      <a16:colId xmlns="" xmlns:a16="http://schemas.microsoft.com/office/drawing/2014/main" val="20001"/>
                    </a:ext>
                  </a:extLst>
                </a:gridCol>
              </a:tblGrid>
              <a:tr h="357261">
                <a:tc gridSpan="2">
                  <a:txBody>
                    <a:bodyPr/>
                    <a:lstStyle/>
                    <a:p>
                      <a:r>
                        <a:rPr lang="pt-PT" sz="1400" b="1" u="sng" noProof="0" dirty="0" smtClean="0">
                          <a:solidFill>
                            <a:schemeClr val="tx1"/>
                          </a:solidFill>
                        </a:rPr>
                        <a:t>Declaração Mensal</a:t>
                      </a:r>
                      <a:r>
                        <a:rPr lang="pt-PT" sz="1400" b="1" u="sng" baseline="0" noProof="0" dirty="0" smtClean="0">
                          <a:solidFill>
                            <a:schemeClr val="tx1"/>
                          </a:solidFill>
                        </a:rPr>
                        <a:t> de Remunerações entregue à Segurança Social/Caixa Geral de Aposentações, </a:t>
                      </a:r>
                      <a:r>
                        <a:rPr lang="pt-PT" sz="1400" b="0" u="none" baseline="0" noProof="0" dirty="0" smtClean="0">
                          <a:solidFill>
                            <a:schemeClr val="tx1"/>
                          </a:solidFill>
                        </a:rPr>
                        <a:t>onde conste o valor da remuneração de cada trabalhador e a taxa de desconto associada</a:t>
                      </a:r>
                      <a:endParaRPr lang="pt-PT" sz="1400" b="0" u="none" noProof="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es-ES" sz="14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370840">
                <a:tc gridSpan="2">
                  <a:txBody>
                    <a:bodyPr/>
                    <a:lstStyle/>
                    <a:p>
                      <a:r>
                        <a:rPr lang="pt-PT" sz="1400" b="1" u="sng" noProof="0" dirty="0" smtClean="0">
                          <a:solidFill>
                            <a:sysClr val="windowText" lastClr="000000"/>
                          </a:solidFill>
                        </a:rPr>
                        <a:t>Declaração</a:t>
                      </a:r>
                      <a:r>
                        <a:rPr lang="pt-PT" sz="1400" b="0" noProof="0" dirty="0" smtClean="0">
                          <a:solidFill>
                            <a:sysClr val="windowText" lastClr="000000"/>
                          </a:solidFill>
                        </a:rPr>
                        <a:t> assinada pelo responsável da entidade especificando, para cada trabalhador </a:t>
                      </a:r>
                      <a:r>
                        <a:rPr lang="pt-PT" sz="1400" b="0" kern="1200" noProof="0" dirty="0" smtClean="0">
                          <a:solidFill>
                            <a:sysClr val="windowText" lastClr="000000"/>
                          </a:solidFill>
                          <a:latin typeface="+mn-lt"/>
                          <a:ea typeface="+mn-ea"/>
                          <a:cs typeface="+mn-cs"/>
                        </a:rPr>
                        <a:t>afeto ao projeto, a categoria ou grupo profissional, jornada laboral anual de acordo com contrato ou convénio, nº de horas mensais dedicadas  e descrição das tarefas mensais realizadas no período de certificação.</a:t>
                      </a:r>
                      <a:endParaRPr lang="pt-PT" sz="1400" b="0" kern="1200" noProof="0" dirty="0">
                        <a:solidFill>
                          <a:sysClr val="windowText" lastClr="000000"/>
                        </a:solidFill>
                        <a:latin typeface="+mn-lt"/>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es-ES"/>
                    </a:p>
                  </a:txBody>
                  <a:tcPr/>
                </a:tc>
                <a:extLst>
                  <a:ext uri="{0D108BD9-81ED-4DB2-BD59-A6C34878D82A}">
                    <a16:rowId xmlns="" xmlns:a16="http://schemas.microsoft.com/office/drawing/2014/main" val="10002"/>
                  </a:ext>
                </a:extLst>
              </a:tr>
              <a:tr h="370840">
                <a:tc>
                  <a:txBody>
                    <a:bodyPr/>
                    <a:lstStyle/>
                    <a:p>
                      <a:r>
                        <a:rPr lang="pt-PT" sz="1400" b="0" noProof="0" dirty="0" smtClean="0">
                          <a:solidFill>
                            <a:sysClr val="windowText" lastClr="000000"/>
                          </a:solidFill>
                        </a:rPr>
                        <a:t>Pessoal não exclusivo</a:t>
                      </a:r>
                      <a:endParaRPr lang="pt-PT" sz="1400" b="0" noProof="0" dirty="0">
                        <a:solidFill>
                          <a:sysClr val="windowText" lastClr="000000"/>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pt-PT" sz="1400" b="0" noProof="0" dirty="0" smtClean="0"/>
                        <a:t>Quadro de </a:t>
                      </a:r>
                      <a:r>
                        <a:rPr lang="pt-PT" sz="1400" b="1" u="sng" noProof="0" dirty="0" smtClean="0"/>
                        <a:t>registo horário diário</a:t>
                      </a:r>
                      <a:r>
                        <a:rPr lang="pt-PT" sz="1400" b="0" noProof="0" dirty="0" smtClean="0"/>
                        <a:t>, para o pessoal que imputa o seu tempo a vários projetos e a tarefas próprias da entidade</a:t>
                      </a:r>
                      <a:endParaRPr lang="pt-PT" sz="1400" b="0" noProof="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70840">
                <a:tc>
                  <a:txBody>
                    <a:bodyPr/>
                    <a:lstStyle/>
                    <a:p>
                      <a:r>
                        <a:rPr lang="pt-PT" sz="1400" b="0" noProof="0" dirty="0" smtClean="0">
                          <a:solidFill>
                            <a:sysClr val="windowText" lastClr="000000"/>
                          </a:solidFill>
                        </a:rPr>
                        <a:t>Pessoal exclusivo</a:t>
                      </a:r>
                      <a:endParaRPr lang="pt-PT" sz="1400" b="0" noProof="0" dirty="0">
                        <a:solidFill>
                          <a:sysClr val="windowText" lastClr="000000"/>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pt-PT" sz="1400" b="0" noProof="0" dirty="0" smtClean="0"/>
                        <a:t>Em cada DDP, cópia digitalizada </a:t>
                      </a:r>
                      <a:r>
                        <a:rPr lang="pt-PT" sz="1400" b="0" noProof="0" dirty="0" smtClean="0"/>
                        <a:t>do </a:t>
                      </a:r>
                      <a:r>
                        <a:rPr lang="pt-PT" sz="1400" b="1" u="sng" noProof="0" dirty="0" smtClean="0"/>
                        <a:t>contrato</a:t>
                      </a:r>
                      <a:r>
                        <a:rPr lang="pt-PT" sz="1400" b="0" noProof="0" dirty="0" smtClean="0"/>
                        <a:t>, onde deverá especificar-se o nome do projeto e do Programa</a:t>
                      </a:r>
                    </a:p>
                    <a:p>
                      <a:r>
                        <a:rPr lang="pt-PT" sz="1400" b="0" kern="1200" noProof="0" dirty="0" smtClean="0">
                          <a:solidFill>
                            <a:schemeClr val="dk1"/>
                          </a:solidFill>
                          <a:latin typeface="+mn-lt"/>
                          <a:ea typeface="+mn-ea"/>
                          <a:cs typeface="+mn-cs"/>
                        </a:rPr>
                        <a:t>O número de horas anuais declaradas não poderá ser superior a 1.720 horas anuais.</a:t>
                      </a:r>
                      <a:endParaRPr lang="pt-PT" sz="1400" b="0" kern="1200" noProof="0" dirty="0">
                        <a:solidFill>
                          <a:schemeClr val="dk1"/>
                        </a:solidFill>
                        <a:latin typeface="+mn-lt"/>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4261773566"/>
              </p:ext>
            </p:extLst>
          </p:nvPr>
        </p:nvGraphicFramePr>
        <p:xfrm>
          <a:off x="3726678" y="4687510"/>
          <a:ext cx="7777571" cy="731520"/>
        </p:xfrm>
        <a:graphic>
          <a:graphicData uri="http://schemas.openxmlformats.org/drawingml/2006/table">
            <a:tbl>
              <a:tblPr firstRow="1" bandRow="1">
                <a:tableStyleId>{5C22544A-7EE6-4342-B048-85BDC9FD1C3A}</a:tableStyleId>
              </a:tblPr>
              <a:tblGrid>
                <a:gridCol w="1199103">
                  <a:extLst>
                    <a:ext uri="{9D8B030D-6E8A-4147-A177-3AD203B41FA5}">
                      <a16:colId xmlns="" xmlns:a16="http://schemas.microsoft.com/office/drawing/2014/main" val="20000"/>
                    </a:ext>
                  </a:extLst>
                </a:gridCol>
                <a:gridCol w="6578468">
                  <a:extLst>
                    <a:ext uri="{9D8B030D-6E8A-4147-A177-3AD203B41FA5}">
                      <a16:colId xmlns="" xmlns:a16="http://schemas.microsoft.com/office/drawing/2014/main" val="20001"/>
                    </a:ext>
                  </a:extLst>
                </a:gridCol>
              </a:tblGrid>
              <a:tr h="357261">
                <a:tc>
                  <a:txBody>
                    <a:bodyPr/>
                    <a:lstStyle/>
                    <a:p>
                      <a:r>
                        <a:rPr lang="es-ES_tradnl" sz="1400" b="0" dirty="0" smtClean="0">
                          <a:solidFill>
                            <a:schemeClr val="tx1"/>
                          </a:solidFill>
                        </a:rPr>
                        <a:t>AÇORES</a:t>
                      </a:r>
                      <a:r>
                        <a:rPr lang="es-ES_tradnl" sz="1400" b="0" baseline="0" dirty="0" smtClean="0">
                          <a:solidFill>
                            <a:schemeClr val="tx1"/>
                          </a:solidFill>
                        </a:rPr>
                        <a:t> E MADEIRA</a:t>
                      </a:r>
                      <a:endParaRPr lang="es-ES" sz="14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pt-PT" sz="1400" b="1" u="sng" noProof="0" dirty="0" smtClean="0">
                          <a:solidFill>
                            <a:schemeClr val="tx1"/>
                          </a:solidFill>
                        </a:rPr>
                        <a:t>Declaração Mensal</a:t>
                      </a:r>
                      <a:r>
                        <a:rPr lang="pt-PT" sz="1400" b="1" u="sng" baseline="0" noProof="0" dirty="0" smtClean="0">
                          <a:solidFill>
                            <a:schemeClr val="tx1"/>
                          </a:solidFill>
                        </a:rPr>
                        <a:t> de Remunerações entregue à Segurança Social/Caixa Geral de Aposentações, </a:t>
                      </a:r>
                      <a:r>
                        <a:rPr lang="pt-PT" sz="1400" b="0" u="none" baseline="0" noProof="0" dirty="0" smtClean="0">
                          <a:solidFill>
                            <a:schemeClr val="tx1"/>
                          </a:solidFill>
                        </a:rPr>
                        <a:t>onde conste o valor da remuneração de cada trabalhador e a taxa de desconto associada</a:t>
                      </a:r>
                      <a:endParaRPr lang="pt-PT" sz="1400" b="0" u="none" noProof="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4234757134"/>
              </p:ext>
            </p:extLst>
          </p:nvPr>
        </p:nvGraphicFramePr>
        <p:xfrm>
          <a:off x="3726678" y="5601069"/>
          <a:ext cx="7777571" cy="518160"/>
        </p:xfrm>
        <a:graphic>
          <a:graphicData uri="http://schemas.openxmlformats.org/drawingml/2006/table">
            <a:tbl>
              <a:tblPr firstRow="1" bandRow="1">
                <a:tableStyleId>{5C22544A-7EE6-4342-B048-85BDC9FD1C3A}</a:tableStyleId>
              </a:tblPr>
              <a:tblGrid>
                <a:gridCol w="7777571">
                  <a:extLst>
                    <a:ext uri="{9D8B030D-6E8A-4147-A177-3AD203B41FA5}">
                      <a16:colId xmlns="" xmlns:a16="http://schemas.microsoft.com/office/drawing/2014/main" val="20000"/>
                    </a:ext>
                  </a:extLst>
                </a:gridCol>
              </a:tblGrid>
              <a:tr h="357261">
                <a:tc>
                  <a:txBody>
                    <a:bodyPr/>
                    <a:lstStyle/>
                    <a:p>
                      <a:r>
                        <a:rPr lang="pt-PT" sz="1400" b="0" kern="1200" noProof="0" dirty="0" smtClean="0">
                          <a:solidFill>
                            <a:schemeClr val="tx1"/>
                          </a:solidFill>
                          <a:latin typeface="+mn-lt"/>
                          <a:ea typeface="+mn-ea"/>
                          <a:cs typeface="+mn-cs"/>
                        </a:rPr>
                        <a:t>Nas verificações, tanto administrativas como físicas, poder-se-á solicitar a documentação que se entender como oportuna.</a:t>
                      </a:r>
                      <a:endParaRPr lang="pt-PT" sz="1400" b="0" kern="1200" noProof="0" dirty="0">
                        <a:solidFill>
                          <a:schemeClr val="tx1"/>
                        </a:solidFill>
                        <a:latin typeface="+mn-lt"/>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bl>
          </a:graphicData>
        </a:graphic>
      </p:graphicFrame>
      <p:pic>
        <p:nvPicPr>
          <p:cNvPr id="9"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081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POR 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3612888621"/>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2. </a:t>
                      </a:r>
                      <a:r>
                        <a:rPr lang="es-ES_tradnl" dirty="0" smtClean="0">
                          <a:solidFill>
                            <a:srgbClr val="002060"/>
                          </a:solidFill>
                        </a:rPr>
                        <a:t>DESPESAS DE DESLOCAÇÕES E</a:t>
                      </a:r>
                      <a:r>
                        <a:rPr lang="es-ES_tradnl" baseline="0" dirty="0" smtClean="0">
                          <a:solidFill>
                            <a:srgbClr val="002060"/>
                          </a:solidFill>
                        </a:rPr>
                        <a:t> ALOJAMENTO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CuadroTexto 8"/>
          <p:cNvSpPr txBox="1"/>
          <p:nvPr/>
        </p:nvSpPr>
        <p:spPr>
          <a:xfrm>
            <a:off x="3672635" y="1188163"/>
            <a:ext cx="7831266" cy="923330"/>
          </a:xfrm>
          <a:prstGeom prst="rect">
            <a:avLst/>
          </a:prstGeom>
          <a:noFill/>
        </p:spPr>
        <p:txBody>
          <a:bodyPr wrap="square" rtlCol="0">
            <a:spAutoFit/>
          </a:bodyPr>
          <a:lstStyle/>
          <a:p>
            <a:r>
              <a:rPr lang="pt-PT" dirty="0" smtClean="0"/>
              <a:t>Despesas dos beneficiários do projeto</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3340402779"/>
              </p:ext>
            </p:extLst>
          </p:nvPr>
        </p:nvGraphicFramePr>
        <p:xfrm>
          <a:off x="3962393" y="1634838"/>
          <a:ext cx="7379862" cy="1737360"/>
        </p:xfrm>
        <a:graphic>
          <a:graphicData uri="http://schemas.openxmlformats.org/drawingml/2006/table">
            <a:tbl>
              <a:tblPr firstRow="1" bandRow="1">
                <a:tableStyleId>{5C22544A-7EE6-4342-B048-85BDC9FD1C3A}</a:tableStyleId>
              </a:tblPr>
              <a:tblGrid>
                <a:gridCol w="7379862">
                  <a:extLst>
                    <a:ext uri="{9D8B030D-6E8A-4147-A177-3AD203B41FA5}">
                      <a16:colId xmlns="" xmlns:a16="http://schemas.microsoft.com/office/drawing/2014/main" val="20000"/>
                    </a:ext>
                  </a:extLst>
                </a:gridCol>
              </a:tblGrid>
              <a:tr h="370840">
                <a:tc>
                  <a:txBody>
                    <a:bodyPr/>
                    <a:lstStyle/>
                    <a:p>
                      <a:pPr marL="800100" lvl="1" indent="-342900" algn="l" defTabSz="914400" rtl="0" eaLnBrk="1" latinLnBrk="0" hangingPunct="1">
                        <a:buFont typeface="+mj-lt"/>
                        <a:buAutoNum type="alphaLcPeriod"/>
                      </a:pPr>
                      <a:r>
                        <a:rPr lang="pt-PT" sz="1800" b="0" kern="1200" noProof="0" dirty="0" smtClean="0">
                          <a:solidFill>
                            <a:sysClr val="windowText" lastClr="000000"/>
                          </a:solidFill>
                          <a:latin typeface="+mn-lt"/>
                          <a:ea typeface="+mn-ea"/>
                          <a:cs typeface="+mn-cs"/>
                        </a:rPr>
                        <a:t>Deslocações (p. e., bilhetes, seguros de viagem</a:t>
                      </a:r>
                      <a:r>
                        <a:rPr lang="pt-PT" sz="1800" b="0" kern="1200" baseline="0" noProof="0" dirty="0" smtClean="0">
                          <a:solidFill>
                            <a:sysClr val="windowText" lastClr="000000"/>
                          </a:solidFill>
                          <a:latin typeface="+mn-lt"/>
                          <a:ea typeface="+mn-ea"/>
                          <a:cs typeface="+mn-cs"/>
                        </a:rPr>
                        <a:t> e com </a:t>
                      </a:r>
                      <a:r>
                        <a:rPr lang="pt-PT" sz="1800" b="0" kern="1200" noProof="0" dirty="0" smtClean="0">
                          <a:solidFill>
                            <a:sysClr val="windowText" lastClr="000000"/>
                          </a:solidFill>
                          <a:latin typeface="+mn-lt"/>
                          <a:ea typeface="+mn-ea"/>
                          <a:cs typeface="+mn-cs"/>
                        </a:rPr>
                        <a:t>veículos, combustíveis, quilometragem, portagem e estacionamento)</a:t>
                      </a:r>
                    </a:p>
                    <a:p>
                      <a:pPr marL="800100" lvl="1" indent="-342900" algn="l" defTabSz="914400" rtl="0" eaLnBrk="1" latinLnBrk="0" hangingPunct="1">
                        <a:buFont typeface="+mj-lt"/>
                        <a:buAutoNum type="alphaLcPeriod"/>
                      </a:pPr>
                      <a:r>
                        <a:rPr lang="pt-PT" sz="1800" b="0" kern="1200" noProof="0" dirty="0" smtClean="0">
                          <a:solidFill>
                            <a:sysClr val="windowText" lastClr="000000"/>
                          </a:solidFill>
                          <a:latin typeface="+mn-lt"/>
                          <a:ea typeface="+mn-ea"/>
                          <a:cs typeface="+mn-cs"/>
                        </a:rPr>
                        <a:t>Refeições</a:t>
                      </a:r>
                    </a:p>
                    <a:p>
                      <a:pPr marL="800100" lvl="1" indent="-342900" algn="l" defTabSz="914400" rtl="0" eaLnBrk="1" latinLnBrk="0" hangingPunct="1">
                        <a:buFont typeface="+mj-lt"/>
                        <a:buAutoNum type="alphaLcPeriod"/>
                      </a:pPr>
                      <a:r>
                        <a:rPr lang="pt-PT" sz="1800" b="0" kern="1200" noProof="0" dirty="0" smtClean="0">
                          <a:solidFill>
                            <a:sysClr val="windowText" lastClr="000000"/>
                          </a:solidFill>
                          <a:latin typeface="+mn-lt"/>
                          <a:ea typeface="+mn-ea"/>
                          <a:cs typeface="+mn-cs"/>
                        </a:rPr>
                        <a:t>Alojamento</a:t>
                      </a:r>
                    </a:p>
                    <a:p>
                      <a:pPr marL="800100" lvl="1" indent="-342900" algn="l" defTabSz="914400" rtl="0" eaLnBrk="1" latinLnBrk="0" hangingPunct="1">
                        <a:buFont typeface="+mj-lt"/>
                        <a:buAutoNum type="alphaLcPeriod"/>
                      </a:pPr>
                      <a:r>
                        <a:rPr lang="pt-PT" sz="1800" b="0" kern="1200" noProof="0" dirty="0" smtClean="0">
                          <a:solidFill>
                            <a:sysClr val="windowText" lastClr="000000"/>
                          </a:solidFill>
                          <a:latin typeface="+mn-lt"/>
                          <a:ea typeface="+mn-ea"/>
                          <a:cs typeface="+mn-cs"/>
                        </a:rPr>
                        <a:t>Vistos</a:t>
                      </a:r>
                    </a:p>
                    <a:p>
                      <a:pPr marL="800100" lvl="1" indent="-342900" algn="l" defTabSz="914400" rtl="0" eaLnBrk="1" latinLnBrk="0" hangingPunct="1">
                        <a:buFont typeface="+mj-lt"/>
                        <a:buAutoNum type="alphaLcPeriod"/>
                      </a:pPr>
                      <a:r>
                        <a:rPr lang="pt-PT" sz="1800" b="0" kern="1200" noProof="0" dirty="0" smtClean="0">
                          <a:solidFill>
                            <a:sysClr val="windowText" lastClr="000000"/>
                          </a:solidFill>
                          <a:latin typeface="+mn-lt"/>
                          <a:ea typeface="+mn-ea"/>
                          <a:cs typeface="+mn-cs"/>
                        </a:rPr>
                        <a:t>Ajudas</a:t>
                      </a:r>
                      <a:r>
                        <a:rPr lang="pt-PT" sz="1800" b="0" kern="1200" baseline="0" noProof="0" dirty="0" smtClean="0">
                          <a:solidFill>
                            <a:sysClr val="windowText" lastClr="000000"/>
                          </a:solidFill>
                          <a:latin typeface="+mn-lt"/>
                          <a:ea typeface="+mn-ea"/>
                          <a:cs typeface="+mn-cs"/>
                        </a:rPr>
                        <a:t> de Custo</a:t>
                      </a:r>
                      <a:endParaRPr lang="pt-PT" sz="1800" b="0" kern="1200" noProof="0" dirty="0">
                        <a:solidFill>
                          <a:sysClr val="windowText" lastClr="000000"/>
                        </a:solidFill>
                        <a:latin typeface="+mn-lt"/>
                        <a:ea typeface="+mn-ea"/>
                        <a:cs typeface="+mn-cs"/>
                      </a:endParaRPr>
                    </a:p>
                  </a:txBody>
                  <a:tcPr>
                    <a:solidFill>
                      <a:schemeClr val="bg2"/>
                    </a:solidFill>
                  </a:tcPr>
                </a:tc>
                <a:extLst>
                  <a:ext uri="{0D108BD9-81ED-4DB2-BD59-A6C34878D82A}">
                    <a16:rowId xmlns="" xmlns:a16="http://schemas.microsoft.com/office/drawing/2014/main" val="10000"/>
                  </a:ext>
                </a:extLst>
              </a:tr>
            </a:tbl>
          </a:graphicData>
        </a:graphic>
      </p:graphicFrame>
      <p:sp>
        <p:nvSpPr>
          <p:cNvPr id="13" name="CuadroTexto 12"/>
          <p:cNvSpPr txBox="1"/>
          <p:nvPr/>
        </p:nvSpPr>
        <p:spPr>
          <a:xfrm>
            <a:off x="3962392" y="3432978"/>
            <a:ext cx="7774905" cy="3139321"/>
          </a:xfrm>
          <a:prstGeom prst="rect">
            <a:avLst/>
          </a:prstGeom>
          <a:noFill/>
        </p:spPr>
        <p:txBody>
          <a:bodyPr wrap="square" rtlCol="0">
            <a:spAutoFit/>
          </a:bodyPr>
          <a:lstStyle/>
          <a:p>
            <a:pPr marL="285750" indent="-285750">
              <a:buFontTx/>
              <a:buChar char="-"/>
            </a:pPr>
            <a:r>
              <a:rPr lang="pt-PT" dirty="0" smtClean="0"/>
              <a:t>Limites ajudas de custo: Portaria n.º 1553-D/2008 de 31 de Dezembro, com as alterações introduzidas pelo Decreto-Lei n.º 137/2010 de 28 de dezembro, ao DL Nº 192/95, de 28/07 e ao Decreto-Lei Nº 106/98, 24/04:</a:t>
            </a:r>
          </a:p>
          <a:p>
            <a:pPr marL="285750" indent="-285750">
              <a:buFontTx/>
              <a:buChar char="-"/>
            </a:pPr>
            <a:r>
              <a:rPr lang="pt-PT" dirty="0" smtClean="0"/>
              <a:t>Limites deslocações aéreas</a:t>
            </a:r>
            <a:r>
              <a:rPr lang="pt-PT" i="1" dirty="0" smtClean="0"/>
              <a:t>: para os Açores, o </a:t>
            </a:r>
            <a:r>
              <a:rPr lang="pt-PT" dirty="0" smtClean="0"/>
              <a:t>Decreto-Lei n.º 41/2015 de 24 de março e na Portaria n.º 95-A/2015 de 27 de </a:t>
            </a:r>
            <a:r>
              <a:rPr lang="pt-PT" dirty="0" smtClean="0"/>
              <a:t>março</a:t>
            </a:r>
            <a:r>
              <a:rPr lang="pt-PT" dirty="0" smtClean="0"/>
              <a:t>.</a:t>
            </a:r>
          </a:p>
          <a:p>
            <a:pPr marL="285750" indent="-285750">
              <a:buFontTx/>
              <a:buChar char="-"/>
            </a:pPr>
            <a:endParaRPr lang="pt-PT" dirty="0" smtClean="0"/>
          </a:p>
          <a:p>
            <a:r>
              <a:rPr lang="pt-PT" dirty="0" smtClean="0"/>
              <a:t>As despesas de deslocações e alojamento relativos a especialistas externos e fornecedores de serviços serão incluídos na categoria 3  de despesas por peritos e  serviços externos (Art.º 5.3 do R(UE) 481/2014.</a:t>
            </a:r>
          </a:p>
          <a:p>
            <a:endParaRPr lang="es-ES" dirty="0"/>
          </a:p>
          <a:p>
            <a:endParaRPr lang="es-ES" i="1" dirty="0"/>
          </a:p>
        </p:txBody>
      </p:sp>
      <p:pic>
        <p:nvPicPr>
          <p:cNvPr id="8"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266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1861196097"/>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2. </a:t>
                      </a:r>
                      <a:r>
                        <a:rPr lang="es-ES_tradnl" dirty="0" smtClean="0">
                          <a:solidFill>
                            <a:srgbClr val="002060"/>
                          </a:solidFill>
                        </a:rPr>
                        <a:t>DESPESAS DESLOCAÇÃO</a:t>
                      </a:r>
                      <a:r>
                        <a:rPr lang="es-ES_tradnl" baseline="0" dirty="0" smtClean="0">
                          <a:solidFill>
                            <a:srgbClr val="002060"/>
                          </a:solidFill>
                        </a:rPr>
                        <a:t> E ALOJAMENTO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12" name="CuadroTexto 11"/>
          <p:cNvSpPr txBox="1"/>
          <p:nvPr/>
        </p:nvSpPr>
        <p:spPr>
          <a:xfrm>
            <a:off x="3691107" y="1427556"/>
            <a:ext cx="7379863" cy="4924425"/>
          </a:xfrm>
          <a:prstGeom prst="rect">
            <a:avLst/>
          </a:prstGeom>
          <a:noFill/>
          <a:ln w="3175">
            <a:solidFill>
              <a:schemeClr val="tx1"/>
            </a:solidFill>
          </a:ln>
        </p:spPr>
        <p:txBody>
          <a:bodyPr wrap="square" rtlCol="0">
            <a:spAutoFit/>
          </a:bodyPr>
          <a:lstStyle/>
          <a:p>
            <a:endParaRPr lang="es-ES_tradnl" b="1" dirty="0">
              <a:solidFill>
                <a:srgbClr val="FFC000"/>
              </a:solidFill>
            </a:endParaRPr>
          </a:p>
          <a:p>
            <a:r>
              <a:rPr lang="pt-PT" b="1" dirty="0" smtClean="0">
                <a:solidFill>
                  <a:srgbClr val="FFC000"/>
                </a:solidFill>
              </a:rPr>
              <a:t>DOCUMENTAÇÃO NECESSÁRIA PARA A SUA JUSTIFICAÇÃO:</a:t>
            </a:r>
          </a:p>
          <a:p>
            <a:endParaRPr lang="pt-PT" b="1" dirty="0" smtClean="0">
              <a:solidFill>
                <a:srgbClr val="FFC000"/>
              </a:solidFill>
            </a:endParaRPr>
          </a:p>
          <a:p>
            <a:pPr marL="285750" indent="-285750">
              <a:buFont typeface="Arial" panose="020B0604020202020204" pitchFamily="34" charset="0"/>
              <a:buChar char="•"/>
            </a:pPr>
            <a:r>
              <a:rPr lang="pt-PT" sz="2000" dirty="0" smtClean="0"/>
              <a:t>Justificativos da despesa e do pagamento;</a:t>
            </a:r>
          </a:p>
          <a:p>
            <a:endParaRPr lang="pt-PT" sz="2000" dirty="0" smtClean="0"/>
          </a:p>
          <a:p>
            <a:pPr marL="285750" indent="-285750">
              <a:buFont typeface="Arial" panose="020B0604020202020204" pitchFamily="34" charset="0"/>
              <a:buChar char="•"/>
            </a:pPr>
            <a:r>
              <a:rPr lang="pt-PT" sz="2000" dirty="0" smtClean="0"/>
              <a:t>Cartões de embarque utilizados ou documento </a:t>
            </a:r>
            <a:r>
              <a:rPr lang="pt-PT" sz="2000" dirty="0" smtClean="0"/>
              <a:t>comprovativo </a:t>
            </a:r>
            <a:r>
              <a:rPr lang="pt-PT" sz="2000" dirty="0" smtClean="0"/>
              <a:t>substituto</a:t>
            </a:r>
            <a:r>
              <a:rPr lang="pt-PT" sz="2000" dirty="0"/>
              <a:t>;</a:t>
            </a:r>
            <a:endParaRPr lang="pt-PT" sz="2000" dirty="0" smtClean="0"/>
          </a:p>
          <a:p>
            <a:endParaRPr lang="pt-PT" sz="2000" dirty="0" smtClean="0"/>
          </a:p>
          <a:p>
            <a:pPr marL="285750" indent="-285750">
              <a:buFont typeface="Arial" panose="020B0604020202020204" pitchFamily="34" charset="0"/>
              <a:buChar char="•"/>
            </a:pPr>
            <a:r>
              <a:rPr lang="pt-PT" sz="2000" dirty="0" smtClean="0"/>
              <a:t>Documento de atribuição das ajudas de custo, por parte da entidade;</a:t>
            </a:r>
          </a:p>
          <a:p>
            <a:endParaRPr lang="pt-PT" sz="2000" dirty="0" smtClean="0"/>
          </a:p>
          <a:p>
            <a:pPr marL="285750" indent="-285750">
              <a:buFont typeface="Arial" panose="020B0604020202020204" pitchFamily="34" charset="0"/>
              <a:buChar char="•"/>
            </a:pPr>
            <a:r>
              <a:rPr lang="pt-PT" sz="2000" dirty="0" smtClean="0"/>
              <a:t>Relatório  justificativo da viagem assinado pelo responsável da entidade, onde conste o motivo da viagem, as pessoas que participaram, o programa da viagem e a sua duração;</a:t>
            </a:r>
          </a:p>
          <a:p>
            <a:endParaRPr lang="pt-PT" sz="2000" dirty="0" smtClean="0"/>
          </a:p>
          <a:p>
            <a:pPr marL="285750" indent="-285750">
              <a:buFont typeface="Arial" panose="020B0604020202020204" pitchFamily="34" charset="0"/>
              <a:buChar char="•"/>
            </a:pPr>
            <a:r>
              <a:rPr lang="pt-PT" sz="2000" dirty="0" smtClean="0"/>
              <a:t>Outros documentos (atas das reuniões, programa, etc.).</a:t>
            </a:r>
            <a:endParaRPr lang="pt-PT" sz="2000" dirty="0"/>
          </a:p>
        </p:txBody>
      </p:sp>
      <p:pic>
        <p:nvPicPr>
          <p:cNvPr id="6"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302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POR 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2591029422"/>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3. </a:t>
                      </a:r>
                      <a:r>
                        <a:rPr lang="es-ES_tradnl" dirty="0" smtClean="0">
                          <a:solidFill>
                            <a:srgbClr val="002060"/>
                          </a:solidFill>
                        </a:rPr>
                        <a:t>DESPESAS DE PERITOS E SERVIÇOS </a:t>
                      </a:r>
                      <a:r>
                        <a:rPr lang="es-ES_tradnl" baseline="0" dirty="0" smtClean="0">
                          <a:solidFill>
                            <a:srgbClr val="002060"/>
                          </a:solidFill>
                        </a:rPr>
                        <a:t>EXTERNOS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CuadroTexto 8"/>
          <p:cNvSpPr txBox="1"/>
          <p:nvPr/>
        </p:nvSpPr>
        <p:spPr>
          <a:xfrm>
            <a:off x="3672635" y="1293094"/>
            <a:ext cx="7831266" cy="923330"/>
          </a:xfrm>
          <a:prstGeom prst="rect">
            <a:avLst/>
          </a:prstGeom>
          <a:noFill/>
        </p:spPr>
        <p:txBody>
          <a:bodyPr wrap="square" rtlCol="0">
            <a:spAutoFit/>
          </a:bodyPr>
          <a:lstStyle/>
          <a:p>
            <a:r>
              <a:rPr lang="pt-PT" dirty="0" smtClean="0"/>
              <a:t>Art.º 6 do Regulamento Delegado (UE) 481/2014:</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3246586503"/>
              </p:ext>
            </p:extLst>
          </p:nvPr>
        </p:nvGraphicFramePr>
        <p:xfrm>
          <a:off x="3782364" y="1633150"/>
          <a:ext cx="7559891" cy="4480560"/>
        </p:xfrm>
        <a:graphic>
          <a:graphicData uri="http://schemas.openxmlformats.org/drawingml/2006/table">
            <a:tbl>
              <a:tblPr firstRow="1" bandRow="1">
                <a:tableStyleId>{5C22544A-7EE6-4342-B048-85BDC9FD1C3A}</a:tableStyleId>
              </a:tblPr>
              <a:tblGrid>
                <a:gridCol w="7559891">
                  <a:extLst>
                    <a:ext uri="{9D8B030D-6E8A-4147-A177-3AD203B41FA5}">
                      <a16:colId xmlns="" xmlns:a16="http://schemas.microsoft.com/office/drawing/2014/main" val="20000"/>
                    </a:ext>
                  </a:extLst>
                </a:gridCol>
              </a:tblGrid>
              <a:tr h="370840">
                <a:tc>
                  <a:txBody>
                    <a:bodyPr/>
                    <a:lstStyle/>
                    <a:p>
                      <a:pPr marL="800100" lvl="1" indent="-342900">
                        <a:buFont typeface="+mj-lt"/>
                        <a:buAutoNum type="alphaLcPeriod"/>
                      </a:pPr>
                      <a:r>
                        <a:rPr lang="pt-PT" sz="1600" b="0" noProof="0" dirty="0" smtClean="0">
                          <a:solidFill>
                            <a:sysClr val="windowText" lastClr="000000"/>
                          </a:solidFill>
                        </a:rPr>
                        <a:t>Estudos e inquéritos </a:t>
                      </a:r>
                    </a:p>
                    <a:p>
                      <a:pPr marL="800100" lvl="1" indent="-342900">
                        <a:buFont typeface="+mj-lt"/>
                        <a:buAutoNum type="alphaLcPeriod"/>
                      </a:pPr>
                      <a:r>
                        <a:rPr lang="pt-PT" sz="1600" b="0" noProof="0" dirty="0" smtClean="0">
                          <a:solidFill>
                            <a:sysClr val="windowText" lastClr="000000"/>
                          </a:solidFill>
                        </a:rPr>
                        <a:t>Formação</a:t>
                      </a:r>
                    </a:p>
                    <a:p>
                      <a:pPr marL="800100" lvl="1" indent="-342900">
                        <a:buFont typeface="+mj-lt"/>
                        <a:buAutoNum type="alphaLcPeriod"/>
                      </a:pPr>
                      <a:r>
                        <a:rPr lang="pt-PT" sz="1600" b="0" noProof="0" dirty="0" smtClean="0">
                          <a:solidFill>
                            <a:sysClr val="windowText" lastClr="000000"/>
                          </a:solidFill>
                        </a:rPr>
                        <a:t>Traduções</a:t>
                      </a:r>
                    </a:p>
                    <a:p>
                      <a:pPr marL="800100" lvl="1" indent="-342900">
                        <a:buFont typeface="+mj-lt"/>
                        <a:buAutoNum type="alphaLcPeriod"/>
                      </a:pPr>
                      <a:r>
                        <a:rPr lang="pt-PT" sz="1600" b="0" noProof="0" dirty="0" smtClean="0">
                          <a:solidFill>
                            <a:sysClr val="windowText" lastClr="000000"/>
                          </a:solidFill>
                        </a:rPr>
                        <a:t>Criação, modificação e atualização de sítios web</a:t>
                      </a:r>
                    </a:p>
                    <a:p>
                      <a:pPr marL="800100" lvl="1" indent="-342900">
                        <a:buFont typeface="+mj-lt"/>
                        <a:buAutoNum type="alphaLcPeriod"/>
                      </a:pPr>
                      <a:r>
                        <a:rPr lang="pt-PT" sz="1600" b="0" noProof="0" dirty="0" smtClean="0">
                          <a:solidFill>
                            <a:sysClr val="windowText" lastClr="000000"/>
                          </a:solidFill>
                        </a:rPr>
                        <a:t>Promoção, comunicação e publicidade</a:t>
                      </a:r>
                    </a:p>
                    <a:p>
                      <a:pPr marL="800100" lvl="1" indent="-342900">
                        <a:buFont typeface="+mj-lt"/>
                        <a:buAutoNum type="alphaLcPeriod"/>
                      </a:pPr>
                      <a:r>
                        <a:rPr lang="pt-PT" sz="1600" b="0" noProof="0" dirty="0" smtClean="0">
                          <a:solidFill>
                            <a:sysClr val="windowText" lastClr="000000"/>
                          </a:solidFill>
                        </a:rPr>
                        <a:t>Gestão financeira</a:t>
                      </a:r>
                    </a:p>
                    <a:p>
                      <a:pPr marL="800100" lvl="1" indent="-342900">
                        <a:buFont typeface="+mj-lt"/>
                        <a:buAutoNum type="alphaLcPeriod"/>
                      </a:pPr>
                      <a:r>
                        <a:rPr lang="pt-PT" sz="1600" b="0" noProof="0" dirty="0" smtClean="0">
                          <a:solidFill>
                            <a:sysClr val="windowText" lastClr="000000"/>
                          </a:solidFill>
                        </a:rPr>
                        <a:t>Serviços relacionados com a organização e execução de eventos ou reuniões</a:t>
                      </a:r>
                    </a:p>
                    <a:p>
                      <a:pPr marL="800100" lvl="1" indent="-342900">
                        <a:buFont typeface="+mj-lt"/>
                        <a:buAutoNum type="alphaLcPeriod"/>
                      </a:pPr>
                      <a:r>
                        <a:rPr lang="pt-PT" sz="1600" b="0" noProof="0" dirty="0" smtClean="0">
                          <a:solidFill>
                            <a:sysClr val="windowText" lastClr="000000"/>
                          </a:solidFill>
                        </a:rPr>
                        <a:t>Participação em eventos </a:t>
                      </a:r>
                    </a:p>
                    <a:p>
                      <a:pPr marL="800100" lvl="1" indent="-342900">
                        <a:buFont typeface="+mj-lt"/>
                        <a:buAutoNum type="alphaLcPeriod"/>
                      </a:pPr>
                      <a:r>
                        <a:rPr lang="pt-PT" sz="1600" b="0" noProof="0" dirty="0" smtClean="0">
                          <a:solidFill>
                            <a:sysClr val="windowText" lastClr="000000"/>
                          </a:solidFill>
                        </a:rPr>
                        <a:t>Serviços profissionais</a:t>
                      </a:r>
                      <a:r>
                        <a:rPr lang="pt-PT" sz="1600" b="0" baseline="0" noProof="0" dirty="0" smtClean="0">
                          <a:solidFill>
                            <a:sysClr val="windowText" lastClr="000000"/>
                          </a:solidFill>
                        </a:rPr>
                        <a:t> </a:t>
                      </a:r>
                      <a:r>
                        <a:rPr lang="pt-PT" sz="1600" b="0" kern="1200" noProof="0" dirty="0" smtClean="0">
                          <a:solidFill>
                            <a:sysClr val="windowText" lastClr="000000"/>
                          </a:solidFill>
                          <a:latin typeface="+mn-lt"/>
                          <a:ea typeface="+mn-ea"/>
                          <a:cs typeface="+mn-cs"/>
                        </a:rPr>
                        <a:t>(de departamentos horizontais)</a:t>
                      </a:r>
                    </a:p>
                    <a:p>
                      <a:pPr marL="800100" lvl="1" indent="-342900">
                        <a:buFont typeface="+mj-lt"/>
                        <a:buAutoNum type="alphaLcPeriod"/>
                      </a:pPr>
                      <a:r>
                        <a:rPr lang="pt-PT" sz="1600" b="0" noProof="0" dirty="0" smtClean="0">
                          <a:solidFill>
                            <a:sysClr val="windowText" lastClr="000000"/>
                          </a:solidFill>
                        </a:rPr>
                        <a:t>Direitos de propriedade intelectual</a:t>
                      </a:r>
                    </a:p>
                    <a:p>
                      <a:pPr marL="800100" lvl="1" indent="-342900">
                        <a:buFont typeface="+mj-lt"/>
                        <a:buAutoNum type="alphaLcPeriod"/>
                      </a:pPr>
                      <a:r>
                        <a:rPr lang="pt-PT" sz="1600" b="0" noProof="0" dirty="0" smtClean="0">
                          <a:solidFill>
                            <a:sysClr val="windowText" lastClr="000000"/>
                          </a:solidFill>
                        </a:rPr>
                        <a:t>Verificações a que se refere o art.º 125 do R.1303/2013 e o art.º 23</a:t>
                      </a:r>
                      <a:r>
                        <a:rPr lang="pt-PT" sz="1600" b="0" baseline="0" noProof="0" dirty="0" smtClean="0">
                          <a:solidFill>
                            <a:sysClr val="windowText" lastClr="000000"/>
                          </a:solidFill>
                        </a:rPr>
                        <a:t> </a:t>
                      </a:r>
                      <a:r>
                        <a:rPr lang="pt-PT" sz="1600" b="0" noProof="0" dirty="0" smtClean="0">
                          <a:solidFill>
                            <a:sysClr val="windowText" lastClr="000000"/>
                          </a:solidFill>
                        </a:rPr>
                        <a:t>do R. 1299/2013</a:t>
                      </a:r>
                    </a:p>
                    <a:p>
                      <a:pPr marL="800100" lvl="1" indent="-342900">
                        <a:buFont typeface="+mj-lt"/>
                        <a:buAutoNum type="alphaLcPeriod"/>
                      </a:pPr>
                      <a:r>
                        <a:rPr lang="pt-PT" sz="1600" b="0" noProof="0" dirty="0" smtClean="0">
                          <a:solidFill>
                            <a:sysClr val="windowText" lastClr="000000"/>
                          </a:solidFill>
                        </a:rPr>
                        <a:t>Custos relacionados com a certificação e as auditorias a nível do programa</a:t>
                      </a:r>
                    </a:p>
                    <a:p>
                      <a:pPr marL="800100" lvl="1" indent="-342900">
                        <a:buFont typeface="+mj-lt"/>
                        <a:buAutoNum type="alphaLcPeriod"/>
                      </a:pPr>
                      <a:r>
                        <a:rPr lang="pt-PT" sz="1600" b="0" noProof="0" dirty="0" smtClean="0">
                          <a:solidFill>
                            <a:sysClr val="windowText" lastClr="000000"/>
                          </a:solidFill>
                        </a:rPr>
                        <a:t>Prestação de garantias emitidas por um banco ou outra instituição financeira </a:t>
                      </a:r>
                      <a:r>
                        <a:rPr lang="pt-PT" sz="1600" b="0" kern="1200" noProof="0" dirty="0" smtClean="0">
                          <a:solidFill>
                            <a:sysClr val="windowText" lastClr="000000"/>
                          </a:solidFill>
                          <a:latin typeface="+mn-lt"/>
                          <a:ea typeface="+mn-ea"/>
                          <a:cs typeface="+mn-cs"/>
                        </a:rPr>
                        <a:t>exigidas legalmente.</a:t>
                      </a:r>
                    </a:p>
                    <a:p>
                      <a:pPr marL="800100" lvl="1" indent="-342900">
                        <a:buFont typeface="+mj-lt"/>
                        <a:buAutoNum type="alphaLcPeriod"/>
                      </a:pPr>
                      <a:r>
                        <a:rPr lang="pt-PT" sz="1600" b="0" noProof="0" dirty="0" smtClean="0">
                          <a:solidFill>
                            <a:sysClr val="windowText" lastClr="000000"/>
                          </a:solidFill>
                        </a:rPr>
                        <a:t>Viagens e alojamento de especialistas externos, oradores, presidentes das reuniões e</a:t>
                      </a:r>
                      <a:r>
                        <a:rPr lang="pt-PT" sz="1600" b="0" baseline="0" noProof="0" dirty="0" smtClean="0">
                          <a:solidFill>
                            <a:sysClr val="windowText" lastClr="000000"/>
                          </a:solidFill>
                        </a:rPr>
                        <a:t> prestadores</a:t>
                      </a:r>
                      <a:r>
                        <a:rPr lang="pt-PT" sz="1600" b="0" noProof="0" dirty="0" smtClean="0">
                          <a:solidFill>
                            <a:sysClr val="windowText" lastClr="000000"/>
                          </a:solidFill>
                        </a:rPr>
                        <a:t> de serviços</a:t>
                      </a:r>
                    </a:p>
                    <a:p>
                      <a:pPr marL="800100" lvl="1" indent="-342900">
                        <a:buFont typeface="+mj-lt"/>
                        <a:buAutoNum type="alphaLcPeriod"/>
                      </a:pPr>
                      <a:r>
                        <a:rPr lang="pt-PT" sz="1600" b="0" noProof="0" dirty="0" smtClean="0">
                          <a:solidFill>
                            <a:sysClr val="windowText" lastClr="000000"/>
                          </a:solidFill>
                        </a:rPr>
                        <a:t>Outros serviços e conhecimentos especializados necessários</a:t>
                      </a:r>
                      <a:endParaRPr lang="pt-PT" sz="1600" b="0" noProof="0" dirty="0">
                        <a:solidFill>
                          <a:sysClr val="windowText" lastClr="000000"/>
                        </a:solidFill>
                      </a:endParaRPr>
                    </a:p>
                  </a:txBody>
                  <a:tcPr>
                    <a:solidFill>
                      <a:schemeClr val="bg2"/>
                    </a:solidFill>
                  </a:tcPr>
                </a:tc>
                <a:extLst>
                  <a:ext uri="{0D108BD9-81ED-4DB2-BD59-A6C34878D82A}">
                    <a16:rowId xmlns="" xmlns:a16="http://schemas.microsoft.com/office/drawing/2014/main" val="10000"/>
                  </a:ext>
                </a:extLst>
              </a:tr>
            </a:tbl>
          </a:graphicData>
        </a:graphic>
      </p:graphicFrame>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874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POR CATEGORIA DE 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3135558461"/>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DESPESAS DE</a:t>
                      </a:r>
                      <a:r>
                        <a:rPr lang="es-ES_tradnl" baseline="0" dirty="0" smtClean="0">
                          <a:solidFill>
                            <a:srgbClr val="002060"/>
                          </a:solidFill>
                        </a:rPr>
                        <a:t> SERVIÇOS E ESPECIALISTAS </a:t>
                      </a:r>
                      <a:r>
                        <a:rPr lang="es-ES_tradnl" baseline="0" dirty="0">
                          <a:solidFill>
                            <a:srgbClr val="002060"/>
                          </a:solidFill>
                        </a:rPr>
                        <a:t>EXTERNOS</a:t>
                      </a:r>
                      <a:endParaRPr lang="es-ES_tradnl" dirty="0">
                        <a:solidFill>
                          <a:srgbClr val="002060"/>
                        </a:solidFill>
                      </a:endParaRPr>
                    </a:p>
                  </a:txBody>
                  <a:tcPr>
                    <a:solidFill>
                      <a:schemeClr val="accent1">
                        <a:lumMod val="60000"/>
                        <a:lumOff val="40000"/>
                      </a:schemeClr>
                    </a:solidFill>
                  </a:tcPr>
                </a:tc>
                <a:extLst>
                  <a:ext uri="{0D108BD9-81ED-4DB2-BD59-A6C34878D82A}">
                    <a16:rowId xmlns="" xmlns:a16="http://schemas.microsoft.com/office/drawing/2014/main" val="10000"/>
                  </a:ext>
                </a:extLst>
              </a:tr>
            </a:tbl>
          </a:graphicData>
        </a:graphic>
      </p:graphicFrame>
      <p:sp>
        <p:nvSpPr>
          <p:cNvPr id="11" name="CuadroTexto 10"/>
          <p:cNvSpPr txBox="1"/>
          <p:nvPr/>
        </p:nvSpPr>
        <p:spPr>
          <a:xfrm>
            <a:off x="3749960" y="1391427"/>
            <a:ext cx="7772413" cy="2831544"/>
          </a:xfrm>
          <a:prstGeom prst="rect">
            <a:avLst/>
          </a:prstGeom>
          <a:noFill/>
          <a:ln w="3175">
            <a:solidFill>
              <a:schemeClr val="tx1"/>
            </a:solidFill>
          </a:ln>
        </p:spPr>
        <p:txBody>
          <a:bodyPr wrap="square" rtlCol="0">
            <a:spAutoFit/>
          </a:bodyPr>
          <a:lstStyle/>
          <a:p>
            <a:r>
              <a:rPr lang="pt-PT" b="1" dirty="0" smtClean="0">
                <a:solidFill>
                  <a:srgbClr val="FFC000"/>
                </a:solidFill>
              </a:rPr>
              <a:t>DOCUMENTAÇÃO NECESSÁRIA PARA A SUA JUSTIFICAÇÃO:</a:t>
            </a:r>
          </a:p>
          <a:p>
            <a:pPr marL="285750" indent="-285750">
              <a:buFont typeface="Arial" panose="020B0604020202020204" pitchFamily="34" charset="0"/>
              <a:buChar char="•"/>
            </a:pPr>
            <a:r>
              <a:rPr lang="pt-PT" sz="1600" dirty="0" smtClean="0"/>
              <a:t>Justificativos da despesa e do pagamento</a:t>
            </a:r>
          </a:p>
          <a:p>
            <a:pPr marL="285750" indent="-285750">
              <a:buFont typeface="Arial" panose="020B0604020202020204" pitchFamily="34" charset="0"/>
              <a:buChar char="•"/>
            </a:pPr>
            <a:r>
              <a:rPr lang="pt-PT" sz="1600" dirty="0" smtClean="0"/>
              <a:t>Informação </a:t>
            </a:r>
            <a:r>
              <a:rPr lang="pt-PT" sz="1600" dirty="0" smtClean="0"/>
              <a:t>comprovativa </a:t>
            </a:r>
            <a:r>
              <a:rPr lang="pt-PT" sz="1600" dirty="0" smtClean="0"/>
              <a:t>da realização do serviço objeto de contrato. Por exemplo:</a:t>
            </a:r>
          </a:p>
          <a:p>
            <a:pPr marL="742950" lvl="1" indent="-285750">
              <a:buSzPct val="75000"/>
              <a:buFont typeface="Courier New" panose="02070309020205020404" pitchFamily="49" charset="0"/>
              <a:buChar char="o"/>
            </a:pPr>
            <a:r>
              <a:rPr lang="pt-PT" sz="1600" dirty="0" smtClean="0"/>
              <a:t>cópia dos estudos cuja despesas se certifica</a:t>
            </a:r>
          </a:p>
          <a:p>
            <a:pPr marL="742950" lvl="1" indent="-285750">
              <a:buSzPct val="75000"/>
              <a:buFont typeface="Courier New" panose="02070309020205020404" pitchFamily="49" charset="0"/>
              <a:buChar char="o"/>
            </a:pPr>
            <a:r>
              <a:rPr lang="pt-PT" sz="1600" dirty="0" smtClean="0"/>
              <a:t>informação da realização de eventos (programa, fotografias, lista de participantes, etc.)</a:t>
            </a:r>
          </a:p>
          <a:p>
            <a:pPr marL="742950" lvl="1" indent="-285750">
              <a:buSzPct val="75000"/>
              <a:buFont typeface="Courier New" panose="02070309020205020404" pitchFamily="49" charset="0"/>
              <a:buChar char="o"/>
            </a:pPr>
            <a:r>
              <a:rPr lang="pt-PT" sz="1600" dirty="0" smtClean="0"/>
              <a:t>exemplares dos materiais de promoção cuja despesa se certifica (exemplares das publicações, cópias do material audiovisual, fotografias das exposições, etc.)</a:t>
            </a:r>
          </a:p>
          <a:p>
            <a:pPr marL="742950" lvl="1" indent="-285750">
              <a:buSzPct val="75000"/>
              <a:buFont typeface="Courier New" panose="02070309020205020404" pitchFamily="49" charset="0"/>
              <a:buChar char="o"/>
            </a:pPr>
            <a:r>
              <a:rPr lang="pt-PT" sz="1600" dirty="0" smtClean="0"/>
              <a:t>documentos </a:t>
            </a:r>
            <a:r>
              <a:rPr lang="pt-PT" sz="1600" dirty="0" smtClean="0"/>
              <a:t>comprovativos</a:t>
            </a:r>
            <a:r>
              <a:rPr lang="pt-PT" sz="1600" dirty="0" smtClean="0"/>
              <a:t> </a:t>
            </a:r>
            <a:r>
              <a:rPr lang="pt-PT" sz="1600" dirty="0" smtClean="0"/>
              <a:t>das despesas de viagem e alojamento de especialistas externos, conforme o assinalado na categoria anterior.</a:t>
            </a:r>
          </a:p>
          <a:p>
            <a:pPr marL="742950" lvl="1" indent="-285750">
              <a:buSzPct val="75000"/>
              <a:buFont typeface="Courier New" panose="02070309020205020404" pitchFamily="49" charset="0"/>
              <a:buChar char="o"/>
            </a:pPr>
            <a:r>
              <a:rPr lang="pt-PT" sz="1600" dirty="0" smtClean="0"/>
              <a:t>etc.</a:t>
            </a:r>
            <a:endParaRPr lang="pt-PT" sz="1600" dirty="0"/>
          </a:p>
        </p:txBody>
      </p:sp>
      <p:sp>
        <p:nvSpPr>
          <p:cNvPr id="5" name="Rectángulo 4"/>
          <p:cNvSpPr/>
          <p:nvPr/>
        </p:nvSpPr>
        <p:spPr>
          <a:xfrm>
            <a:off x="3749959" y="4485837"/>
            <a:ext cx="7772413" cy="1169551"/>
          </a:xfrm>
          <a:prstGeom prst="rect">
            <a:avLst/>
          </a:prstGeom>
        </p:spPr>
        <p:txBody>
          <a:bodyPr wrap="square">
            <a:spAutoFit/>
          </a:bodyPr>
          <a:lstStyle/>
          <a:p>
            <a:pPr marL="285750" indent="-285750">
              <a:buFontTx/>
              <a:buChar char="-"/>
            </a:pPr>
            <a:r>
              <a:rPr lang="pt-PT" sz="1400" dirty="0"/>
              <a:t>Limites ajudas de custo: Portaria n.º 1553-D/2008 de 31 de Dezembro, com as alterações introduzidas pelo Decreto-Lei n.º 137/2010 de 28 de dezembro, ao DL Nº 192/95, de 28/07 e ao Decreto-Lei Nº 106/98, 24/04:</a:t>
            </a:r>
          </a:p>
          <a:p>
            <a:pPr marL="285750" indent="-285750">
              <a:buFontTx/>
              <a:buChar char="-"/>
            </a:pPr>
            <a:r>
              <a:rPr lang="pt-PT" sz="1400" dirty="0"/>
              <a:t>Limites deslocações aéreas</a:t>
            </a:r>
            <a:r>
              <a:rPr lang="pt-PT" sz="1400" i="1" dirty="0"/>
              <a:t>: para os Açores, o </a:t>
            </a:r>
            <a:r>
              <a:rPr lang="pt-PT" sz="1400" dirty="0"/>
              <a:t>Decreto-Lei n.º 41/2015 de 24 de março e na Portaria n.º 95-A/2015 de 27 de </a:t>
            </a:r>
            <a:r>
              <a:rPr lang="pt-PT" sz="1400" dirty="0" smtClean="0"/>
              <a:t>março</a:t>
            </a:r>
            <a:r>
              <a:rPr lang="pt-PT" sz="1400" dirty="0"/>
              <a:t>.</a:t>
            </a:r>
            <a:endParaRPr lang="pt-PT" sz="1400" dirty="0"/>
          </a:p>
        </p:txBody>
      </p:sp>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83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1698470719"/>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4.</a:t>
                      </a:r>
                      <a:r>
                        <a:rPr lang="es-ES_tradnl" baseline="0" dirty="0">
                          <a:solidFill>
                            <a:srgbClr val="002060"/>
                          </a:solidFill>
                        </a:rPr>
                        <a:t> </a:t>
                      </a:r>
                      <a:r>
                        <a:rPr lang="es-ES_tradnl" baseline="0" dirty="0" smtClean="0">
                          <a:solidFill>
                            <a:srgbClr val="002060"/>
                          </a:solidFill>
                        </a:rPr>
                        <a:t>DESPESA</a:t>
                      </a:r>
                      <a:r>
                        <a:rPr lang="es-ES_tradnl" dirty="0" smtClean="0">
                          <a:solidFill>
                            <a:srgbClr val="002060"/>
                          </a:solidFill>
                        </a:rPr>
                        <a:t> </a:t>
                      </a:r>
                      <a:r>
                        <a:rPr lang="es-ES_tradnl" dirty="0">
                          <a:solidFill>
                            <a:srgbClr val="002060"/>
                          </a:solidFill>
                        </a:rPr>
                        <a:t>DE</a:t>
                      </a:r>
                      <a:r>
                        <a:rPr lang="es-ES_tradnl" baseline="0" dirty="0">
                          <a:solidFill>
                            <a:srgbClr val="002060"/>
                          </a:solidFill>
                        </a:rPr>
                        <a:t> </a:t>
                      </a:r>
                      <a:r>
                        <a:rPr lang="es-ES_tradnl" baseline="0" dirty="0" smtClean="0">
                          <a:solidFill>
                            <a:srgbClr val="002060"/>
                          </a:solidFill>
                        </a:rPr>
                        <a:t>EQUIPAMENTO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CuadroTexto 8"/>
          <p:cNvSpPr txBox="1"/>
          <p:nvPr/>
        </p:nvSpPr>
        <p:spPr>
          <a:xfrm>
            <a:off x="3672635" y="1293094"/>
            <a:ext cx="7831266" cy="2616101"/>
          </a:xfrm>
          <a:prstGeom prst="rect">
            <a:avLst/>
          </a:prstGeom>
          <a:noFill/>
        </p:spPr>
        <p:txBody>
          <a:bodyPr wrap="square" rtlCol="0">
            <a:spAutoFit/>
          </a:bodyPr>
          <a:lstStyle/>
          <a:p>
            <a:pPr algn="just"/>
            <a:r>
              <a:rPr lang="pt-PT" sz="1600" dirty="0" smtClean="0"/>
              <a:t>Despesa para financiar o custo dos equipamentos adquiridos, alugados ou arrendados pelo beneficiário. </a:t>
            </a:r>
          </a:p>
          <a:p>
            <a:pPr algn="just"/>
            <a:endParaRPr lang="pt-PT" sz="1600" dirty="0" smtClean="0"/>
          </a:p>
          <a:p>
            <a:pPr algn="just"/>
            <a:r>
              <a:rPr lang="pt-PT" sz="1600" dirty="0" smtClean="0"/>
              <a:t>Serão custo direto do projeto sempre e quando existir uma relação direta entre o equipamento e os objetivos da operação, de acordo com o estabelecido no formulário de candidatura aprovado e se comprove a sua utilização exclusiva para a atividade.</a:t>
            </a:r>
          </a:p>
          <a:p>
            <a:pPr algn="just"/>
            <a:endParaRPr lang="pt-PT" sz="1600" dirty="0" smtClean="0"/>
          </a:p>
          <a:p>
            <a:pPr algn="just"/>
            <a:r>
              <a:rPr lang="pt-PT" sz="1600" dirty="0" smtClean="0"/>
              <a:t>Art.º 7 do Regulamento Delegado (UE): </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838204993"/>
              </p:ext>
            </p:extLst>
          </p:nvPr>
        </p:nvGraphicFramePr>
        <p:xfrm>
          <a:off x="3787360" y="3494176"/>
          <a:ext cx="5958219" cy="2286000"/>
        </p:xfrm>
        <a:graphic>
          <a:graphicData uri="http://schemas.openxmlformats.org/drawingml/2006/table">
            <a:tbl>
              <a:tblPr firstRow="1" bandRow="1">
                <a:tableStyleId>{5C22544A-7EE6-4342-B048-85BDC9FD1C3A}</a:tableStyleId>
              </a:tblPr>
              <a:tblGrid>
                <a:gridCol w="5958219">
                  <a:extLst>
                    <a:ext uri="{9D8B030D-6E8A-4147-A177-3AD203B41FA5}">
                      <a16:colId xmlns="" xmlns:a16="http://schemas.microsoft.com/office/drawing/2014/main" val="20000"/>
                    </a:ext>
                  </a:extLst>
                </a:gridCol>
              </a:tblGrid>
              <a:tr h="1971258">
                <a:tc>
                  <a:txBody>
                    <a:bodyPr/>
                    <a:lstStyle/>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Equipamentos de escritório</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Equipamentos e programas informáticos</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Mobiliário e acessórios</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Material de laboratório</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Máquinas e instrumentos</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Ferramentas e dispositivos</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Veículos profissionais específicos, </a:t>
                      </a:r>
                      <a:r>
                        <a:rPr lang="pt-PT" sz="1600" b="0" kern="1200" noProof="0" dirty="0" smtClean="0">
                          <a:solidFill>
                            <a:schemeClr val="tx1"/>
                          </a:solidFill>
                          <a:effectLst/>
                          <a:latin typeface="+mn-lt"/>
                          <a:ea typeface="Times New Roman" panose="02020603050405020304" pitchFamily="18" charset="0"/>
                          <a:cs typeface="Times New Roman" panose="02020603050405020304" pitchFamily="18" charset="0"/>
                        </a:rPr>
                        <a:t>de acordo com a natureza da operação </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Outros equipamentos específicos necessários à operação</a:t>
                      </a:r>
                      <a:endParaRPr lang="pt-PT" sz="1600" b="0" noProof="0" dirty="0">
                        <a:solidFill>
                          <a:schemeClr val="tx1"/>
                        </a:solidFill>
                        <a:effectLst/>
                        <a:latin typeface="+mn-lt"/>
                        <a:ea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 xmlns:a16="http://schemas.microsoft.com/office/drawing/2014/main" val="10000"/>
                  </a:ext>
                </a:extLst>
              </a:tr>
            </a:tbl>
          </a:graphicData>
        </a:graphic>
      </p:graphicFrame>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585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3059119434"/>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4.</a:t>
                      </a:r>
                      <a:r>
                        <a:rPr lang="es-ES_tradnl" baseline="0" dirty="0">
                          <a:solidFill>
                            <a:srgbClr val="002060"/>
                          </a:solidFill>
                        </a:rPr>
                        <a:t> </a:t>
                      </a:r>
                      <a:r>
                        <a:rPr lang="es-ES_tradnl" dirty="0" smtClean="0">
                          <a:solidFill>
                            <a:srgbClr val="002060"/>
                          </a:solidFill>
                        </a:rPr>
                        <a:t>DESPESAS </a:t>
                      </a:r>
                      <a:r>
                        <a:rPr lang="es-ES_tradnl" dirty="0">
                          <a:solidFill>
                            <a:srgbClr val="002060"/>
                          </a:solidFill>
                        </a:rPr>
                        <a:t>DE</a:t>
                      </a:r>
                      <a:r>
                        <a:rPr lang="es-ES_tradnl" baseline="0" dirty="0">
                          <a:solidFill>
                            <a:srgbClr val="002060"/>
                          </a:solidFill>
                        </a:rPr>
                        <a:t> </a:t>
                      </a:r>
                      <a:r>
                        <a:rPr lang="es-ES_tradnl" baseline="0" dirty="0" smtClean="0">
                          <a:solidFill>
                            <a:srgbClr val="002060"/>
                          </a:solidFill>
                        </a:rPr>
                        <a:t>EQUIPAMENTO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439064145"/>
              </p:ext>
            </p:extLst>
          </p:nvPr>
        </p:nvGraphicFramePr>
        <p:xfrm>
          <a:off x="3718046" y="1236133"/>
          <a:ext cx="7812794" cy="4546600"/>
        </p:xfrm>
        <a:graphic>
          <a:graphicData uri="http://schemas.openxmlformats.org/drawingml/2006/table">
            <a:tbl>
              <a:tblPr firstRow="1" bandRow="1">
                <a:tableStyleId>{5C22544A-7EE6-4342-B048-85BDC9FD1C3A}</a:tableStyleId>
              </a:tblPr>
              <a:tblGrid>
                <a:gridCol w="1464899">
                  <a:extLst>
                    <a:ext uri="{9D8B030D-6E8A-4147-A177-3AD203B41FA5}">
                      <a16:colId xmlns="" xmlns:a16="http://schemas.microsoft.com/office/drawing/2014/main" val="20000"/>
                    </a:ext>
                  </a:extLst>
                </a:gridCol>
                <a:gridCol w="6347895">
                  <a:extLst>
                    <a:ext uri="{9D8B030D-6E8A-4147-A177-3AD203B41FA5}">
                      <a16:colId xmlns="" xmlns:a16="http://schemas.microsoft.com/office/drawing/2014/main" val="20001"/>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noProof="0" dirty="0" smtClean="0">
                          <a:solidFill>
                            <a:srgbClr val="FFC000"/>
                          </a:solidFill>
                        </a:rPr>
                        <a:t>DOCUMENTAÇÃO NECESSÁRIA PARA A SUA JUSTIFICAÇÃO:</a:t>
                      </a:r>
                      <a:endParaRPr lang="pt-PT" b="1" noProof="0" dirty="0">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370840">
                <a:tc>
                  <a:txBody>
                    <a:bodyPr/>
                    <a:lstStyle/>
                    <a:p>
                      <a:r>
                        <a:rPr lang="pt-PT" sz="1600" u="none" noProof="0" dirty="0" smtClean="0"/>
                        <a:t>Aquisição</a:t>
                      </a:r>
                      <a:endParaRPr lang="pt-PT" sz="1600" u="none"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lvl="0" indent="-285750">
                        <a:buSzPct val="75000"/>
                        <a:buFont typeface="Courier New" panose="02070309020205020404" pitchFamily="49" charset="0"/>
                        <a:buChar char="o"/>
                      </a:pPr>
                      <a:r>
                        <a:rPr lang="pt-PT" sz="1600" noProof="0" dirty="0" smtClean="0"/>
                        <a:t>Justificativos de compra e de pagamento</a:t>
                      </a:r>
                    </a:p>
                    <a:p>
                      <a:pPr marL="285750" lvl="0" indent="-285750">
                        <a:buSzPct val="75000"/>
                        <a:buFont typeface="Courier New" panose="02070309020205020404" pitchFamily="49" charset="0"/>
                        <a:buChar char="o"/>
                      </a:pPr>
                      <a:r>
                        <a:rPr lang="pt-PT" sz="1600" noProof="0" dirty="0" smtClean="0"/>
                        <a:t>Relatório  justificativo do cumprimento de três requisitos:</a:t>
                      </a:r>
                    </a:p>
                    <a:p>
                      <a:pPr marL="742950" lvl="1" indent="-285750">
                        <a:buSzPct val="75000"/>
                        <a:buFont typeface="Wingdings" panose="05000000000000000000" pitchFamily="2" charset="2"/>
                        <a:buChar char="ü"/>
                      </a:pPr>
                      <a:r>
                        <a:rPr lang="pt-PT" sz="1600" noProof="0" dirty="0" smtClean="0"/>
                        <a:t>que são necessários para a execução do projeto;</a:t>
                      </a:r>
                    </a:p>
                    <a:p>
                      <a:pPr marL="742950" lvl="1" indent="-285750">
                        <a:buSzPct val="75000"/>
                        <a:buFont typeface="Wingdings" panose="05000000000000000000" pitchFamily="2" charset="2"/>
                        <a:buChar char="ü"/>
                      </a:pPr>
                      <a:r>
                        <a:rPr lang="pt-PT" sz="1600" noProof="0" dirty="0" smtClean="0"/>
                        <a:t>que se pretende uma perdurabilidade do objeto do projeto superior ao período de cofinanciamento e como mínimo de 5 anos (salvo nos casos em que a vida útil seja inferior);</a:t>
                      </a:r>
                    </a:p>
                    <a:p>
                      <a:pPr marL="742950" lvl="1" indent="-285750">
                        <a:buSzPct val="75000"/>
                        <a:buFont typeface="Wingdings" panose="05000000000000000000" pitchFamily="2" charset="2"/>
                        <a:buChar char="ü"/>
                      </a:pPr>
                      <a:r>
                        <a:rPr lang="pt-PT" sz="1600" noProof="0" dirty="0" smtClean="0"/>
                        <a:t>que a sua utilização se destina exclusivamente para a realização do projeto.</a:t>
                      </a:r>
                      <a:endParaRPr lang="pt-PT"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70840">
                <a:tc>
                  <a:txBody>
                    <a:bodyPr/>
                    <a:lstStyle/>
                    <a:p>
                      <a:r>
                        <a:rPr lang="pt-PT" sz="1600" u="none" noProof="0" dirty="0" smtClean="0"/>
                        <a:t>Aluguer</a:t>
                      </a:r>
                      <a:endParaRPr lang="pt-PT" sz="1600" u="none"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Pct val="75000"/>
                        <a:buFont typeface="Courier New" panose="02070309020205020404" pitchFamily="49" charset="0"/>
                        <a:buChar char="o"/>
                        <a:tabLst/>
                        <a:defRPr/>
                      </a:pPr>
                      <a:r>
                        <a:rPr lang="pt-PT" sz="1600" noProof="0" dirty="0" smtClean="0"/>
                        <a:t>Fatura de aluguer e justificativo do pagamento e, se for o caso disso, o contrato;</a:t>
                      </a:r>
                    </a:p>
                    <a:p>
                      <a:pPr marL="285750" marR="0" lvl="0" indent="-285750" algn="l" defTabSz="914400" rtl="0" eaLnBrk="1" fontAlgn="auto" latinLnBrk="0" hangingPunct="1">
                        <a:lnSpc>
                          <a:spcPct val="100000"/>
                        </a:lnSpc>
                        <a:spcBef>
                          <a:spcPts val="0"/>
                        </a:spcBef>
                        <a:spcAft>
                          <a:spcPts val="0"/>
                        </a:spcAft>
                        <a:buClrTx/>
                        <a:buSzPct val="75000"/>
                        <a:buFont typeface="Courier New" panose="02070309020205020404" pitchFamily="49" charset="0"/>
                        <a:buChar char="o"/>
                        <a:tabLst/>
                        <a:defRPr/>
                      </a:pPr>
                      <a:r>
                        <a:rPr lang="pt-PT" sz="1600" kern="1200" noProof="0" dirty="0" smtClean="0">
                          <a:solidFill>
                            <a:schemeClr val="dk1"/>
                          </a:solidFill>
                          <a:effectLst/>
                          <a:latin typeface="+mn-lt"/>
                          <a:ea typeface="+mn-ea"/>
                          <a:cs typeface="+mn-cs"/>
                        </a:rPr>
                        <a:t>Não se admitirão faturas de aluguer de equipamento cujo valor de mercado seja inferior ao preço do citado aluguer.</a:t>
                      </a:r>
                      <a:endParaRPr lang="pt-PT" sz="1600" noProof="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70840">
                <a:tc>
                  <a:txBody>
                    <a:bodyPr/>
                    <a:lstStyle/>
                    <a:p>
                      <a:r>
                        <a:rPr lang="pt-PT" sz="1600" u="none" noProof="0" dirty="0" smtClean="0"/>
                        <a:t>Amortização</a:t>
                      </a:r>
                      <a:endParaRPr lang="pt-PT" sz="1600" u="none"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lvl="0" indent="-285750">
                        <a:buSzPct val="75000"/>
                        <a:buFont typeface="Courier New" panose="02070309020205020404" pitchFamily="49" charset="0"/>
                        <a:buChar char="o"/>
                      </a:pPr>
                      <a:r>
                        <a:rPr lang="pt-PT" sz="1600" noProof="0" dirty="0" smtClean="0"/>
                        <a:t>documentos justificativos da despesa e pagamento da compra;</a:t>
                      </a:r>
                    </a:p>
                    <a:p>
                      <a:pPr marL="285750" lvl="0" indent="-285750">
                        <a:buSzPct val="75000"/>
                        <a:buFont typeface="Courier New" panose="02070309020205020404" pitchFamily="49" charset="0"/>
                        <a:buChar char="o"/>
                      </a:pPr>
                      <a:r>
                        <a:rPr lang="pt-PT" sz="1600" kern="1200" noProof="0" dirty="0" smtClean="0">
                          <a:solidFill>
                            <a:schemeClr val="dk1"/>
                          </a:solidFill>
                          <a:latin typeface="+mn-lt"/>
                          <a:ea typeface="+mn-ea"/>
                          <a:cs typeface="+mn-cs"/>
                        </a:rPr>
                        <a:t>quadro financeiro de amortização;</a:t>
                      </a:r>
                    </a:p>
                    <a:p>
                      <a:pPr marL="285750" lvl="0" indent="-285750">
                        <a:buSzPct val="75000"/>
                        <a:buFont typeface="Courier New" panose="02070309020205020404" pitchFamily="49" charset="0"/>
                        <a:buChar char="o"/>
                      </a:pPr>
                      <a:r>
                        <a:rPr lang="pt-PT" sz="1600" kern="1200" noProof="0" dirty="0" smtClean="0">
                          <a:solidFill>
                            <a:schemeClr val="dk1"/>
                          </a:solidFill>
                          <a:latin typeface="+mn-lt"/>
                          <a:ea typeface="+mn-ea"/>
                          <a:cs typeface="+mn-cs"/>
                        </a:rPr>
                        <a:t>declaração de que na aquisição do equipamento não foram utilizadas subvenções nacionais ou comunitárias</a:t>
                      </a:r>
                      <a:endParaRPr lang="pt-PT" sz="1600" kern="1200" noProof="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2750706750"/>
              </p:ext>
            </p:extLst>
          </p:nvPr>
        </p:nvGraphicFramePr>
        <p:xfrm>
          <a:off x="3709579" y="5845386"/>
          <a:ext cx="7812794" cy="432780"/>
        </p:xfrm>
        <a:graphic>
          <a:graphicData uri="http://schemas.openxmlformats.org/drawingml/2006/table">
            <a:tbl>
              <a:tblPr firstRow="1" bandRow="1">
                <a:tableStyleId>{5C22544A-7EE6-4342-B048-85BDC9FD1C3A}</a:tableStyleId>
              </a:tblPr>
              <a:tblGrid>
                <a:gridCol w="7812794">
                  <a:extLst>
                    <a:ext uri="{9D8B030D-6E8A-4147-A177-3AD203B41FA5}">
                      <a16:colId xmlns="" xmlns:a16="http://schemas.microsoft.com/office/drawing/2014/main" val="20000"/>
                    </a:ext>
                  </a:extLst>
                </a:gridCol>
              </a:tblGrid>
              <a:tr h="432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600" b="0" kern="1200" noProof="0" dirty="0" smtClean="0">
                          <a:solidFill>
                            <a:schemeClr val="tx1"/>
                          </a:solidFill>
                          <a:effectLst/>
                          <a:latin typeface="+mn-lt"/>
                          <a:ea typeface="+mn-ea"/>
                          <a:cs typeface="+mn-cs"/>
                        </a:rPr>
                        <a:t>Não</a:t>
                      </a:r>
                      <a:r>
                        <a:rPr lang="pt-PT" sz="1600" b="0" kern="1200" baseline="0" noProof="0" dirty="0" smtClean="0">
                          <a:solidFill>
                            <a:schemeClr val="tx1"/>
                          </a:solidFill>
                          <a:effectLst/>
                          <a:latin typeface="+mn-lt"/>
                          <a:ea typeface="+mn-ea"/>
                          <a:cs typeface="+mn-cs"/>
                        </a:rPr>
                        <a:t> é</a:t>
                      </a:r>
                      <a:r>
                        <a:rPr lang="pt-PT" sz="1600" b="0" kern="1200" noProof="0" dirty="0" smtClean="0">
                          <a:solidFill>
                            <a:schemeClr val="tx1"/>
                          </a:solidFill>
                          <a:effectLst/>
                          <a:latin typeface="+mn-lt"/>
                          <a:ea typeface="+mn-ea"/>
                          <a:cs typeface="+mn-cs"/>
                        </a:rPr>
                        <a:t> elegível a aquisição de equipamentos em segunda mão.</a:t>
                      </a:r>
                      <a:endParaRPr lang="pt-PT" sz="1600" b="0" noProof="0"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bl>
          </a:graphicData>
        </a:graphic>
      </p:graphicFrame>
      <p:pic>
        <p:nvPicPr>
          <p:cNvPr id="7" name="Picture 2" descr="G:\PO INTERREG V A\Comunicação\logos\logo-ancho_MAC 2014-2020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80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3082513410"/>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5.</a:t>
                      </a:r>
                      <a:r>
                        <a:rPr lang="es-ES_tradnl" baseline="0" dirty="0">
                          <a:solidFill>
                            <a:srgbClr val="002060"/>
                          </a:solidFill>
                        </a:rPr>
                        <a:t> </a:t>
                      </a:r>
                      <a:r>
                        <a:rPr lang="es-ES_tradnl" dirty="0" smtClean="0">
                          <a:solidFill>
                            <a:srgbClr val="002060"/>
                          </a:solidFill>
                        </a:rPr>
                        <a:t>DESPESAS COM INSTALAÇÕES E ADMINSTRATIVAS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CuadroTexto 8"/>
          <p:cNvSpPr txBox="1"/>
          <p:nvPr/>
        </p:nvSpPr>
        <p:spPr>
          <a:xfrm>
            <a:off x="3672635" y="1293094"/>
            <a:ext cx="7831266" cy="1200329"/>
          </a:xfrm>
          <a:prstGeom prst="rect">
            <a:avLst/>
          </a:prstGeom>
          <a:noFill/>
        </p:spPr>
        <p:txBody>
          <a:bodyPr wrap="square" rtlCol="0">
            <a:spAutoFit/>
          </a:bodyPr>
          <a:lstStyle/>
          <a:p>
            <a:pPr algn="just"/>
            <a:r>
              <a:rPr lang="pt-PT" dirty="0" smtClean="0"/>
              <a:t>Dos contemplados no Art.º 4 do Regulamento Delegado (UE) 481/2014, consideram-se nesta categoria as seguintes despesas:</a:t>
            </a:r>
          </a:p>
          <a:p>
            <a:endParaRPr lang="es-ES_tradnl" i="1" dirty="0"/>
          </a:p>
          <a:p>
            <a:endParaRPr lang="es-ES" i="1" dirty="0"/>
          </a:p>
        </p:txBody>
      </p:sp>
      <p:graphicFrame>
        <p:nvGraphicFramePr>
          <p:cNvPr id="10" name="Tabla 9"/>
          <p:cNvGraphicFramePr>
            <a:graphicFrameLocks noGrp="1"/>
          </p:cNvGraphicFramePr>
          <p:nvPr>
            <p:extLst>
              <p:ext uri="{D42A27DB-BD31-4B8C-83A1-F6EECF244321}">
                <p14:modId xmlns:p14="http://schemas.microsoft.com/office/powerpoint/2010/main" val="817690762"/>
              </p:ext>
            </p:extLst>
          </p:nvPr>
        </p:nvGraphicFramePr>
        <p:xfrm>
          <a:off x="3782364" y="2063221"/>
          <a:ext cx="7559891" cy="1310640"/>
        </p:xfrm>
        <a:graphic>
          <a:graphicData uri="http://schemas.openxmlformats.org/drawingml/2006/table">
            <a:tbl>
              <a:tblPr firstRow="1" bandRow="1">
                <a:tableStyleId>{5C22544A-7EE6-4342-B048-85BDC9FD1C3A}</a:tableStyleId>
              </a:tblPr>
              <a:tblGrid>
                <a:gridCol w="7559891">
                  <a:extLst>
                    <a:ext uri="{9D8B030D-6E8A-4147-A177-3AD203B41FA5}">
                      <a16:colId xmlns="" xmlns:a16="http://schemas.microsoft.com/office/drawing/2014/main" val="20000"/>
                    </a:ext>
                  </a:extLst>
                </a:gridCol>
              </a:tblGrid>
              <a:tr h="370840">
                <a:tc>
                  <a:txBody>
                    <a:bodyPr/>
                    <a:lstStyle/>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despesas bancários de abertura e administração da conta (se a execução de uma operação exige a abertura de uma conta independente);</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despesa de transações financeiras transnacionais;</a:t>
                      </a:r>
                    </a:p>
                    <a:p>
                      <a:pPr marL="800100" lvl="1" indent="-342900" algn="just">
                        <a:spcAft>
                          <a:spcPts val="0"/>
                        </a:spcAft>
                        <a:buFont typeface="+mj-lt"/>
                        <a:buAutoNum type="alphaLcPeriod"/>
                      </a:pP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despesas de aluguer de escritórios (se</a:t>
                      </a:r>
                      <a:r>
                        <a:rPr lang="pt-PT" sz="1600" b="0" baseline="0" noProof="0" dirty="0" smtClean="0">
                          <a:solidFill>
                            <a:schemeClr val="tx1"/>
                          </a:solidFill>
                          <a:effectLst/>
                          <a:latin typeface="+mn-lt"/>
                          <a:ea typeface="Times New Roman" panose="02020603050405020304" pitchFamily="18" charset="0"/>
                          <a:cs typeface="Times New Roman" panose="02020603050405020304" pitchFamily="18" charset="0"/>
                        </a:rPr>
                        <a:t> </a:t>
                      </a:r>
                      <a:r>
                        <a:rPr lang="pt-PT" sz="1600" b="0" noProof="0" dirty="0" smtClean="0">
                          <a:solidFill>
                            <a:schemeClr val="tx1"/>
                          </a:solidFill>
                          <a:effectLst/>
                          <a:latin typeface="+mn-lt"/>
                          <a:ea typeface="Times New Roman" panose="02020603050405020304" pitchFamily="18" charset="0"/>
                          <a:cs typeface="Times New Roman" panose="02020603050405020304" pitchFamily="18" charset="0"/>
                        </a:rPr>
                        <a:t>se demonstra a sua utilização em exclusivo para o projeto, assim como a sua vinculação direta). </a:t>
                      </a:r>
                      <a:endParaRPr lang="pt-PT" sz="1600" b="0" noProof="0" dirty="0">
                        <a:solidFill>
                          <a:schemeClr val="tx1"/>
                        </a:solidFill>
                        <a:effectLst/>
                        <a:latin typeface="+mn-lt"/>
                        <a:ea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 xmlns:a16="http://schemas.microsoft.com/office/drawing/2014/main" val="10000"/>
                  </a:ext>
                </a:extLst>
              </a:tr>
            </a:tbl>
          </a:graphicData>
        </a:graphic>
      </p:graphicFrame>
      <p:sp>
        <p:nvSpPr>
          <p:cNvPr id="11" name="CuadroTexto 10"/>
          <p:cNvSpPr txBox="1"/>
          <p:nvPr/>
        </p:nvSpPr>
        <p:spPr>
          <a:xfrm>
            <a:off x="3782364" y="3561553"/>
            <a:ext cx="7772413" cy="2585323"/>
          </a:xfrm>
          <a:prstGeom prst="rect">
            <a:avLst/>
          </a:prstGeom>
          <a:noFill/>
          <a:ln w="3175">
            <a:solidFill>
              <a:schemeClr val="tx1"/>
            </a:solidFill>
          </a:ln>
        </p:spPr>
        <p:txBody>
          <a:bodyPr wrap="square" rtlCol="0">
            <a:spAutoFit/>
          </a:bodyPr>
          <a:lstStyle/>
          <a:p>
            <a:r>
              <a:rPr lang="pt-PT" b="1" dirty="0" smtClean="0">
                <a:solidFill>
                  <a:srgbClr val="FFC000"/>
                </a:solidFill>
              </a:rPr>
              <a:t>DOCUMENTAÇÃO NECESSÁRIA PARA A SUA JUSTIFICAÇÃO:</a:t>
            </a:r>
          </a:p>
          <a:p>
            <a:endParaRPr lang="pt-PT" sz="800" b="1" dirty="0" smtClean="0">
              <a:solidFill>
                <a:srgbClr val="FFC000"/>
              </a:solidFill>
            </a:endParaRPr>
          </a:p>
          <a:p>
            <a:pPr marL="285750" indent="-285750">
              <a:buFont typeface="Arial" panose="020B0604020202020204" pitchFamily="34" charset="0"/>
              <a:buChar char="•"/>
            </a:pPr>
            <a:r>
              <a:rPr lang="pt-PT" sz="1600" dirty="0" smtClean="0"/>
              <a:t>No caso de </a:t>
            </a:r>
            <a:r>
              <a:rPr lang="pt-PT" sz="1600" u="sng" dirty="0" smtClean="0"/>
              <a:t>despesas bancários e</a:t>
            </a:r>
            <a:r>
              <a:rPr lang="pt-PT" sz="1600" dirty="0" smtClean="0"/>
              <a:t> </a:t>
            </a:r>
            <a:r>
              <a:rPr lang="pt-PT" sz="1600" u="sng" dirty="0" smtClean="0"/>
              <a:t>transações financeiras transnacionais:</a:t>
            </a:r>
          </a:p>
          <a:p>
            <a:pPr marL="742950" lvl="1" indent="-285750">
              <a:buSzPct val="75000"/>
              <a:buFont typeface="Courier New" panose="02070309020205020404" pitchFamily="49" charset="0"/>
              <a:buChar char="o"/>
            </a:pPr>
            <a:r>
              <a:rPr lang="pt-PT" sz="1600" dirty="0" smtClean="0"/>
              <a:t>recibo correspondente a essas despesas;</a:t>
            </a:r>
          </a:p>
          <a:p>
            <a:pPr marL="742950" lvl="1" indent="-285750">
              <a:buSzPct val="75000"/>
              <a:buFont typeface="Courier New" panose="02070309020205020404" pitchFamily="49" charset="0"/>
              <a:buChar char="o"/>
            </a:pPr>
            <a:r>
              <a:rPr lang="pt-PT" sz="1600" dirty="0" smtClean="0"/>
              <a:t>comprovativo bancário do encargo em conta dessas despesas.</a:t>
            </a:r>
          </a:p>
          <a:p>
            <a:pPr lvl="1">
              <a:buSzPct val="75000"/>
            </a:pPr>
            <a:endParaRPr lang="pt-PT" sz="800" dirty="0" smtClean="0"/>
          </a:p>
          <a:p>
            <a:pPr marL="285750" indent="-285750">
              <a:buFont typeface="Arial" panose="020B0604020202020204" pitchFamily="34" charset="0"/>
              <a:buChar char="•"/>
            </a:pPr>
            <a:r>
              <a:rPr lang="pt-PT" sz="1600" dirty="0" smtClean="0"/>
              <a:t>No caso de despesas de </a:t>
            </a:r>
            <a:r>
              <a:rPr lang="pt-PT" sz="1600" u="sng" dirty="0" smtClean="0"/>
              <a:t>aluguer de escritório</a:t>
            </a:r>
            <a:r>
              <a:rPr lang="pt-PT" sz="1600" dirty="0" smtClean="0"/>
              <a:t>:</a:t>
            </a:r>
          </a:p>
          <a:p>
            <a:pPr marL="742950" lvl="1" indent="-285750">
              <a:buSzPct val="75000"/>
              <a:buFont typeface="Courier New" panose="02070309020205020404" pitchFamily="49" charset="0"/>
              <a:buChar char="o"/>
            </a:pPr>
            <a:r>
              <a:rPr lang="pt-PT" sz="1600" dirty="0" smtClean="0"/>
              <a:t>contrato de aluguer onde conste o nome do projeto e do Programa;</a:t>
            </a:r>
          </a:p>
          <a:p>
            <a:pPr marL="742950" lvl="1" indent="-285750">
              <a:buSzPct val="75000"/>
              <a:buFont typeface="Courier New" panose="02070309020205020404" pitchFamily="49" charset="0"/>
              <a:buChar char="o"/>
            </a:pPr>
            <a:r>
              <a:rPr lang="pt-PT" sz="1600" dirty="0" smtClean="0"/>
              <a:t>faturas, recibos e pagamento ou documentos contabilísticos de valor probatório equivalente;</a:t>
            </a:r>
          </a:p>
          <a:p>
            <a:pPr marL="742950" lvl="1" indent="-285750">
              <a:buSzPct val="75000"/>
              <a:buFont typeface="Courier New" panose="02070309020205020404" pitchFamily="49" charset="0"/>
              <a:buChar char="o"/>
            </a:pPr>
            <a:r>
              <a:rPr lang="pt-PT" sz="1600" dirty="0" smtClean="0"/>
              <a:t>declaração que certifique a utilização em exclusivo para o projeto.</a:t>
            </a:r>
            <a:endParaRPr lang="pt-PT" sz="1600" dirty="0"/>
          </a:p>
        </p:txBody>
      </p:sp>
      <p:pic>
        <p:nvPicPr>
          <p:cNvPr id="8"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211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1934328934"/>
              </p:ext>
            </p:extLst>
          </p:nvPr>
        </p:nvGraphicFramePr>
        <p:xfrm>
          <a:off x="3691106" y="794884"/>
          <a:ext cx="8119894" cy="370840"/>
        </p:xfrm>
        <a:graphic>
          <a:graphicData uri="http://schemas.openxmlformats.org/drawingml/2006/table">
            <a:tbl>
              <a:tblPr firstRow="1" bandRow="1">
                <a:tableStyleId>{5C22544A-7EE6-4342-B048-85BDC9FD1C3A}</a:tableStyleId>
              </a:tblPr>
              <a:tblGrid>
                <a:gridCol w="8119894">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6. </a:t>
                      </a:r>
                      <a:r>
                        <a:rPr lang="es-ES_tradnl" dirty="0" smtClean="0">
                          <a:solidFill>
                            <a:srgbClr val="002060"/>
                          </a:solidFill>
                        </a:rPr>
                        <a:t>DESPESAS EM</a:t>
                      </a:r>
                      <a:r>
                        <a:rPr lang="es-ES_tradnl" baseline="0" dirty="0" smtClean="0">
                          <a:solidFill>
                            <a:srgbClr val="002060"/>
                          </a:solidFill>
                        </a:rPr>
                        <a:t> </a:t>
                      </a:r>
                      <a:r>
                        <a:rPr lang="es-ES_tradnl" baseline="0" dirty="0">
                          <a:solidFill>
                            <a:srgbClr val="002060"/>
                          </a:solidFill>
                        </a:rPr>
                        <a:t>OBRAS E </a:t>
                      </a:r>
                      <a:r>
                        <a:rPr lang="es-ES_tradnl" baseline="0" dirty="0" smtClean="0">
                          <a:solidFill>
                            <a:srgbClr val="002060"/>
                          </a:solidFill>
                        </a:rPr>
                        <a:t>INFRAESTRUTURAS </a:t>
                      </a:r>
                      <a:r>
                        <a:rPr lang="es-ES_tradnl" baseline="0" dirty="0">
                          <a:solidFill>
                            <a:srgbClr val="002060"/>
                          </a:solidFill>
                        </a:rPr>
                        <a:t>DE </a:t>
                      </a:r>
                      <a:r>
                        <a:rPr lang="es-ES_tradnl" baseline="0" dirty="0" smtClean="0">
                          <a:solidFill>
                            <a:srgbClr val="002060"/>
                          </a:solidFill>
                        </a:rPr>
                        <a:t>PEQUENA </a:t>
                      </a:r>
                      <a:r>
                        <a:rPr lang="es-ES_tradnl" baseline="0" dirty="0">
                          <a:solidFill>
                            <a:srgbClr val="002060"/>
                          </a:solidFill>
                        </a:rPr>
                        <a:t>ENVERGADURA</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3119268145"/>
              </p:ext>
            </p:extLst>
          </p:nvPr>
        </p:nvGraphicFramePr>
        <p:xfrm>
          <a:off x="3782364" y="1396081"/>
          <a:ext cx="7559891" cy="1737360"/>
        </p:xfrm>
        <a:graphic>
          <a:graphicData uri="http://schemas.openxmlformats.org/drawingml/2006/table">
            <a:tbl>
              <a:tblPr firstRow="1" bandRow="1">
                <a:tableStyleId>{5C22544A-7EE6-4342-B048-85BDC9FD1C3A}</a:tableStyleId>
              </a:tblPr>
              <a:tblGrid>
                <a:gridCol w="7559891">
                  <a:extLst>
                    <a:ext uri="{9D8B030D-6E8A-4147-A177-3AD203B41FA5}">
                      <a16:colId xmlns="" xmlns:a16="http://schemas.microsoft.com/office/drawing/2014/main" val="20000"/>
                    </a:ext>
                  </a:extLst>
                </a:gridCol>
              </a:tblGrid>
              <a:tr h="370840">
                <a:tc>
                  <a:txBody>
                    <a:bodyPr/>
                    <a:lstStyle/>
                    <a:p>
                      <a:pPr marL="457200" lvl="1" indent="0" algn="just">
                        <a:spcAft>
                          <a:spcPts val="0"/>
                        </a:spcAft>
                        <a:buFont typeface="+mj-lt"/>
                        <a:buNone/>
                      </a:pPr>
                      <a:r>
                        <a:rPr lang="pt-PT" sz="1800" b="0" noProof="0" dirty="0" smtClean="0">
                          <a:solidFill>
                            <a:schemeClr val="tx1"/>
                          </a:solidFill>
                          <a:effectLst/>
                          <a:latin typeface="+mn-lt"/>
                          <a:ea typeface="Times New Roman" panose="02020603050405020304" pitchFamily="18" charset="0"/>
                          <a:cs typeface="Times New Roman" panose="02020603050405020304" pitchFamily="18" charset="0"/>
                        </a:rPr>
                        <a:t>Despesas de execução de pequenas infraestruturas que sejam necessárias para a execução do projeto, se comprove a sua utilização exclusiva e estejam contempladas no formulário de candidatura.</a:t>
                      </a:r>
                    </a:p>
                    <a:p>
                      <a:pPr marL="457200" lvl="1" indent="0" algn="just">
                        <a:spcAft>
                          <a:spcPts val="0"/>
                        </a:spcAft>
                        <a:buFont typeface="+mj-lt"/>
                        <a:buNone/>
                      </a:pPr>
                      <a:r>
                        <a:rPr lang="pt-PT" sz="1800" b="0" kern="1200" noProof="0" dirty="0" smtClean="0">
                          <a:solidFill>
                            <a:schemeClr val="tx1"/>
                          </a:solidFill>
                          <a:effectLst/>
                          <a:latin typeface="+mn-lt"/>
                          <a:ea typeface="+mn-ea"/>
                          <a:cs typeface="Times New Roman" panose="02020603050405020304" pitchFamily="18" charset="0"/>
                        </a:rPr>
                        <a:t>Dever-se-á</a:t>
                      </a:r>
                      <a:r>
                        <a:rPr lang="pt-PT" sz="1800" b="0" kern="1200" baseline="0" noProof="0" dirty="0" smtClean="0">
                          <a:solidFill>
                            <a:schemeClr val="tx1"/>
                          </a:solidFill>
                          <a:effectLst/>
                          <a:latin typeface="+mn-lt"/>
                          <a:ea typeface="+mn-ea"/>
                          <a:cs typeface="Times New Roman" panose="02020603050405020304" pitchFamily="18" charset="0"/>
                        </a:rPr>
                        <a:t> </a:t>
                      </a:r>
                      <a:r>
                        <a:rPr lang="pt-PT" sz="1800" b="0" kern="1200" noProof="0" dirty="0" smtClean="0">
                          <a:solidFill>
                            <a:schemeClr val="tx1"/>
                          </a:solidFill>
                          <a:effectLst/>
                          <a:latin typeface="+mn-lt"/>
                          <a:ea typeface="+mn-ea"/>
                          <a:cs typeface="+mn-cs"/>
                        </a:rPr>
                        <a:t>cumprir o estabelecido no art.º 69 do Regulamento (UE) nº 1303/2013.</a:t>
                      </a:r>
                      <a:endParaRPr lang="pt-PT" b="0" noProof="0" dirty="0" smtClean="0">
                        <a:solidFill>
                          <a:schemeClr val="tx1"/>
                        </a:solidFill>
                        <a:effectLst/>
                      </a:endParaRPr>
                    </a:p>
                    <a:p>
                      <a:pPr marL="457200" lvl="1" indent="0" algn="just">
                        <a:spcAft>
                          <a:spcPts val="0"/>
                        </a:spcAft>
                        <a:buFont typeface="+mj-lt"/>
                        <a:buNone/>
                      </a:pPr>
                      <a:endParaRPr lang="es-ES" sz="1800" b="0" dirty="0">
                        <a:solidFill>
                          <a:schemeClr val="tx1"/>
                        </a:solidFill>
                        <a:effectLst/>
                        <a:latin typeface="+mn-lt"/>
                        <a:ea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 xmlns:a16="http://schemas.microsoft.com/office/drawing/2014/main" val="10000"/>
                  </a:ext>
                </a:extLst>
              </a:tr>
            </a:tbl>
          </a:graphicData>
        </a:graphic>
      </p:graphicFrame>
      <p:sp>
        <p:nvSpPr>
          <p:cNvPr id="11" name="CuadroTexto 10"/>
          <p:cNvSpPr txBox="1"/>
          <p:nvPr/>
        </p:nvSpPr>
        <p:spPr>
          <a:xfrm>
            <a:off x="3823923" y="3239399"/>
            <a:ext cx="7772413" cy="2708434"/>
          </a:xfrm>
          <a:prstGeom prst="rect">
            <a:avLst/>
          </a:prstGeom>
          <a:noFill/>
          <a:ln w="3175">
            <a:solidFill>
              <a:schemeClr val="tx1"/>
            </a:solidFill>
          </a:ln>
        </p:spPr>
        <p:txBody>
          <a:bodyPr wrap="square" rtlCol="0">
            <a:spAutoFit/>
          </a:bodyPr>
          <a:lstStyle/>
          <a:p>
            <a:r>
              <a:rPr lang="pt-PT" b="1" dirty="0" smtClean="0">
                <a:solidFill>
                  <a:srgbClr val="FFC000"/>
                </a:solidFill>
              </a:rPr>
              <a:t>DOCUMENTAÇÃO NECESSÁRIA PARA A SUA JUSTIFICAÇÃO:</a:t>
            </a:r>
          </a:p>
          <a:p>
            <a:endParaRPr lang="pt-PT" sz="800" b="1" dirty="0" smtClean="0">
              <a:solidFill>
                <a:srgbClr val="FFC000"/>
              </a:solidFill>
            </a:endParaRPr>
          </a:p>
          <a:p>
            <a:pPr marL="285750" indent="-285750">
              <a:buFont typeface="Arial" panose="020B0604020202020204" pitchFamily="34" charset="0"/>
              <a:buChar char="•"/>
            </a:pPr>
            <a:r>
              <a:rPr lang="pt-PT" sz="1600" dirty="0" smtClean="0"/>
              <a:t>Justificativos da despesa e do pagamento;</a:t>
            </a:r>
          </a:p>
          <a:p>
            <a:pPr marL="285750" indent="-285750">
              <a:buFont typeface="Arial" panose="020B0604020202020204" pitchFamily="34" charset="0"/>
              <a:buChar char="•"/>
            </a:pPr>
            <a:r>
              <a:rPr lang="pt-PT" sz="1600" dirty="0" smtClean="0"/>
              <a:t>Autos de Medição dos trabalho realizados;</a:t>
            </a:r>
          </a:p>
          <a:p>
            <a:pPr marL="285750" indent="-285750">
              <a:buFont typeface="Arial" panose="020B0604020202020204" pitchFamily="34" charset="0"/>
              <a:buChar char="•"/>
            </a:pPr>
            <a:r>
              <a:rPr lang="pt-PT" sz="1600" dirty="0" smtClean="0"/>
              <a:t>Conta Final da empreitada;</a:t>
            </a:r>
          </a:p>
          <a:p>
            <a:pPr marL="285750" indent="-285750">
              <a:buFont typeface="Arial" panose="020B0604020202020204" pitchFamily="34" charset="0"/>
              <a:buChar char="•"/>
            </a:pPr>
            <a:r>
              <a:rPr lang="pt-PT" sz="1600" dirty="0" smtClean="0"/>
              <a:t>Relatório a justificar o seguinte:</a:t>
            </a:r>
          </a:p>
          <a:p>
            <a:pPr marL="742950" lvl="1" indent="-285750">
              <a:buSzPct val="75000"/>
              <a:buFont typeface="Courier New" panose="02070309020205020404" pitchFamily="49" charset="0"/>
              <a:buChar char="o"/>
            </a:pPr>
            <a:r>
              <a:rPr lang="pt-PT" sz="1600" dirty="0" smtClean="0"/>
              <a:t>que são necessárias para a execução do projeto </a:t>
            </a:r>
          </a:p>
          <a:p>
            <a:pPr marL="742950" lvl="1" indent="-285750">
              <a:buSzPct val="75000"/>
              <a:buFont typeface="Courier New" panose="02070309020205020404" pitchFamily="49" charset="0"/>
              <a:buChar char="o"/>
            </a:pPr>
            <a:r>
              <a:rPr lang="pt-PT" sz="1600" dirty="0" smtClean="0"/>
              <a:t>que se pretende uma perdurabilidade do  objeto do projeto superior ao período de cofinanciamento e como mínimo 5 anos (salvo nos casos em que a vida útil seja inferior).</a:t>
            </a:r>
          </a:p>
          <a:p>
            <a:pPr marL="742950" lvl="1" indent="-285750">
              <a:buSzPct val="75000"/>
              <a:buFont typeface="Courier New" panose="02070309020205020404" pitchFamily="49" charset="0"/>
              <a:buChar char="o"/>
            </a:pPr>
            <a:r>
              <a:rPr lang="pt-PT" sz="1600" dirty="0" smtClean="0"/>
              <a:t>que a sua utilização se destina exclusivamente para a realização do projeto.</a:t>
            </a:r>
            <a:endParaRPr lang="pt-PT" sz="1600" dirty="0"/>
          </a:p>
        </p:txBody>
      </p:sp>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887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DA 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3124599204"/>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CONTRATAÇÕES</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801982103"/>
              </p:ext>
            </p:extLst>
          </p:nvPr>
        </p:nvGraphicFramePr>
        <p:xfrm>
          <a:off x="3782364" y="1396081"/>
          <a:ext cx="7740009" cy="914400"/>
        </p:xfrm>
        <a:graphic>
          <a:graphicData uri="http://schemas.openxmlformats.org/drawingml/2006/table">
            <a:tbl>
              <a:tblPr firstRow="1" bandRow="1">
                <a:tableStyleId>{5C22544A-7EE6-4342-B048-85BDC9FD1C3A}</a:tableStyleId>
              </a:tblPr>
              <a:tblGrid>
                <a:gridCol w="7740009">
                  <a:extLst>
                    <a:ext uri="{9D8B030D-6E8A-4147-A177-3AD203B41FA5}">
                      <a16:colId xmlns="" xmlns:a16="http://schemas.microsoft.com/office/drawing/2014/main" val="20000"/>
                    </a:ext>
                  </a:extLst>
                </a:gridCol>
              </a:tblGrid>
              <a:tr h="370840">
                <a:tc>
                  <a:txBody>
                    <a:bodyPr/>
                    <a:lstStyle/>
                    <a:p>
                      <a:pPr marL="0" lvl="0" indent="0" algn="just">
                        <a:spcAft>
                          <a:spcPts val="0"/>
                        </a:spcAft>
                        <a:buFont typeface="+mj-lt"/>
                        <a:buNone/>
                      </a:pPr>
                      <a:r>
                        <a:rPr lang="pt-PT" sz="1800" b="0" noProof="0" dirty="0" smtClean="0">
                          <a:solidFill>
                            <a:schemeClr val="tx1"/>
                          </a:solidFill>
                          <a:effectLst/>
                          <a:latin typeface="+mn-lt"/>
                          <a:ea typeface="Times New Roman" panose="02020603050405020304" pitchFamily="18" charset="0"/>
                          <a:cs typeface="Times New Roman" panose="02020603050405020304" pitchFamily="18" charset="0"/>
                        </a:rPr>
                        <a:t>Só poderão contratar aquelas atividades que não possam realizar por si próprias ou cuja realização por terceiros permita cumprir com os princípios de economia, eficácia e eficiência que toda gestão dos fundos públicos exige. </a:t>
                      </a:r>
                      <a:endParaRPr lang="pt-PT" sz="1800" b="0" noProof="0" dirty="0">
                        <a:solidFill>
                          <a:schemeClr val="tx1"/>
                        </a:solidFill>
                        <a:effectLst/>
                        <a:latin typeface="+mn-lt"/>
                        <a:ea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 xmlns:a16="http://schemas.microsoft.com/office/drawing/2014/main" val="10000"/>
                  </a:ext>
                </a:extLst>
              </a:tr>
            </a:tbl>
          </a:graphicData>
        </a:graphic>
      </p:graphicFrame>
      <p:sp>
        <p:nvSpPr>
          <p:cNvPr id="5" name="Rectángulo 4"/>
          <p:cNvSpPr/>
          <p:nvPr/>
        </p:nvSpPr>
        <p:spPr>
          <a:xfrm>
            <a:off x="3691108" y="2562910"/>
            <a:ext cx="8206726" cy="3539430"/>
          </a:xfrm>
          <a:prstGeom prst="rect">
            <a:avLst/>
          </a:prstGeom>
        </p:spPr>
        <p:txBody>
          <a:bodyPr wrap="square">
            <a:spAutoFit/>
          </a:bodyPr>
          <a:lstStyle/>
          <a:p>
            <a:r>
              <a:rPr lang="pt-PT" sz="1600" dirty="0" smtClean="0"/>
              <a:t>Entende-se que </a:t>
            </a:r>
            <a:r>
              <a:rPr lang="pt-PT" sz="1600" u="sng" dirty="0" smtClean="0"/>
              <a:t>não pode realizar-se uma determinada atividade por si própria</a:t>
            </a:r>
            <a:r>
              <a:rPr lang="pt-PT" sz="1600" dirty="0" smtClean="0"/>
              <a:t>:</a:t>
            </a:r>
          </a:p>
          <a:p>
            <a:endParaRPr lang="pt-PT" sz="800" dirty="0" smtClean="0"/>
          </a:p>
          <a:p>
            <a:pPr marL="285750" indent="-285750">
              <a:buFont typeface="Arial" panose="020B0604020202020204" pitchFamily="34" charset="0"/>
              <a:buChar char="•"/>
            </a:pPr>
            <a:r>
              <a:rPr lang="pt-PT" sz="1600" dirty="0" smtClean="0"/>
              <a:t>Quando se contratam ações com terceiros que não constituem o objeto da atividade cofinanciada;</a:t>
            </a:r>
          </a:p>
          <a:p>
            <a:endParaRPr lang="pt-PT" sz="800" dirty="0" smtClean="0"/>
          </a:p>
          <a:p>
            <a:pPr marL="285750" indent="-285750">
              <a:buFont typeface="Arial" panose="020B0604020202020204" pitchFamily="34" charset="0"/>
              <a:buChar char="•"/>
            </a:pPr>
            <a:r>
              <a:rPr lang="pt-PT" sz="1600" dirty="0" smtClean="0"/>
              <a:t>Quando o objeto do contrato não é expectável que o mesmo seja realizado diretamente pelo beneficiário por não constituir objeto da sua atividade, ou por não dispor de meios pessoais ou materiais suficientes.</a:t>
            </a:r>
          </a:p>
          <a:p>
            <a:endParaRPr lang="pt-PT" sz="1600" dirty="0" smtClean="0"/>
          </a:p>
          <a:p>
            <a:r>
              <a:rPr lang="pt-PT" sz="1600" dirty="0" smtClean="0"/>
              <a:t>Entende-se que </a:t>
            </a:r>
            <a:r>
              <a:rPr lang="pt-PT" sz="1600" u="sng" dirty="0" smtClean="0"/>
              <a:t>não cumpre com os princípios de economia, eficácia </a:t>
            </a:r>
            <a:r>
              <a:rPr lang="pt-PT" sz="1600" u="sng" dirty="0"/>
              <a:t>e</a:t>
            </a:r>
            <a:r>
              <a:rPr lang="pt-PT" sz="1600" u="sng" dirty="0" smtClean="0"/>
              <a:t> eficiência, </a:t>
            </a:r>
            <a:r>
              <a:rPr lang="pt-PT" sz="1600" dirty="0" smtClean="0"/>
              <a:t> nos seguintes casos:</a:t>
            </a:r>
          </a:p>
          <a:p>
            <a:endParaRPr lang="pt-PT" sz="800" dirty="0" smtClean="0"/>
          </a:p>
          <a:p>
            <a:pPr marL="285750" indent="-285750">
              <a:buFont typeface="Arial" panose="020B0604020202020204" pitchFamily="34" charset="0"/>
              <a:buChar char="•"/>
            </a:pPr>
            <a:r>
              <a:rPr lang="pt-PT" sz="1600" dirty="0" smtClean="0"/>
              <a:t>Subcontratos que aumentem o custo de execução da operação sem valor acrescentado;</a:t>
            </a:r>
            <a:endParaRPr lang="pt-PT" sz="800" dirty="0" smtClean="0"/>
          </a:p>
          <a:p>
            <a:pPr marL="285750" indent="-285750">
              <a:buFont typeface="Arial" panose="020B0604020202020204" pitchFamily="34" charset="0"/>
              <a:buChar char="•"/>
            </a:pPr>
            <a:r>
              <a:rPr lang="pt-PT" sz="1600" dirty="0" smtClean="0"/>
              <a:t>Subcontratos com intermediários ou assessores, em que o pagamento consista numa percentagem do custo total da operação.</a:t>
            </a:r>
            <a:endParaRPr lang="pt-PT" sz="1600" dirty="0"/>
          </a:p>
        </p:txBody>
      </p:sp>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801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normAutofit/>
          </a:bodyPr>
          <a:lstStyle/>
          <a:p>
            <a:pPr algn="ctr"/>
            <a:r>
              <a:rPr lang="es-ES_tradnl" sz="2800" b="1" dirty="0" smtClean="0">
                <a:effectLst>
                  <a:outerShdw blurRad="38100" dist="38100" dir="2700000" algn="tl">
                    <a:srgbClr val="000000">
                      <a:alpha val="43137"/>
                    </a:srgbClr>
                  </a:outerShdw>
                </a:effectLst>
              </a:rPr>
              <a:t>A ELEGIBILIDADE DA DESPESA</a:t>
            </a:r>
            <a:endParaRPr lang="es-ES" sz="2800" dirty="0"/>
          </a:p>
        </p:txBody>
      </p:sp>
      <p:sp>
        <p:nvSpPr>
          <p:cNvPr id="4" name="Marcador de texto 3"/>
          <p:cNvSpPr>
            <a:spLocks noGrp="1"/>
          </p:cNvSpPr>
          <p:nvPr>
            <p:ph type="body" sz="half" idx="2"/>
          </p:nvPr>
        </p:nvSpPr>
        <p:spPr>
          <a:solidFill>
            <a:schemeClr val="bg1"/>
          </a:solidFill>
          <a:ln>
            <a:solidFill>
              <a:schemeClr val="bg1"/>
            </a:solidFill>
          </a:ln>
        </p:spPr>
        <p:txBody>
          <a:bodyPr anchor="ctr">
            <a:normAutofit/>
          </a:bodyPr>
          <a:lstStyle/>
          <a:p>
            <a:pPr algn="ctr"/>
            <a:r>
              <a:rPr lang="es-ES" sz="2000" b="1" dirty="0" smtClean="0">
                <a:solidFill>
                  <a:srgbClr val="FF9900"/>
                </a:solidFill>
              </a:rPr>
              <a:t>JUSTIFICAÇÃO DA DESPESA PAGA </a:t>
            </a:r>
            <a:r>
              <a:rPr lang="es-ES" sz="2000" b="1" dirty="0">
                <a:solidFill>
                  <a:srgbClr val="FF9900"/>
                </a:solidFill>
              </a:rPr>
              <a:t>POR </a:t>
            </a:r>
            <a:r>
              <a:rPr lang="es-ES" sz="2000" b="1" dirty="0" smtClean="0">
                <a:solidFill>
                  <a:srgbClr val="FF9900"/>
                </a:solidFill>
              </a:rPr>
              <a:t>CATEGORIA </a:t>
            </a:r>
            <a:r>
              <a:rPr lang="es-ES" sz="2000" b="1" dirty="0">
                <a:solidFill>
                  <a:srgbClr val="FF9900"/>
                </a:solidFill>
              </a:rPr>
              <a:t>DE </a:t>
            </a:r>
            <a:r>
              <a:rPr lang="es-ES" sz="2000" b="1" dirty="0" smtClean="0">
                <a:solidFill>
                  <a:srgbClr val="FF9900"/>
                </a:solidFill>
              </a:rPr>
              <a:t>DESPESA</a:t>
            </a:r>
            <a:endParaRPr lang="es-ES" sz="2000" b="1" dirty="0">
              <a:solidFill>
                <a:srgbClr val="FF9900"/>
              </a:solidFill>
            </a:endParaRPr>
          </a:p>
        </p:txBody>
      </p:sp>
      <p:graphicFrame>
        <p:nvGraphicFramePr>
          <p:cNvPr id="3" name="Tabla 2"/>
          <p:cNvGraphicFramePr>
            <a:graphicFrameLocks noGrp="1"/>
          </p:cNvGraphicFramePr>
          <p:nvPr>
            <p:extLst>
              <p:ext uri="{D42A27DB-BD31-4B8C-83A1-F6EECF244321}">
                <p14:modId xmlns:p14="http://schemas.microsoft.com/office/powerpoint/2010/main" val="4253162078"/>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a:solidFill>
                            <a:srgbClr val="002060"/>
                          </a:solidFill>
                        </a:rPr>
                        <a:t>NORMATIVA</a:t>
                      </a:r>
                      <a:r>
                        <a:rPr lang="es-ES_tradnl" baseline="0" dirty="0">
                          <a:solidFill>
                            <a:srgbClr val="002060"/>
                          </a:solidFill>
                        </a:rPr>
                        <a:t> </a:t>
                      </a:r>
                      <a:r>
                        <a:rPr lang="es-ES_tradnl" baseline="0" dirty="0" smtClean="0">
                          <a:solidFill>
                            <a:srgbClr val="002060"/>
                          </a:solidFill>
                        </a:rPr>
                        <a:t>EM MATÉRIA </a:t>
                      </a:r>
                      <a:r>
                        <a:rPr lang="es-ES_tradnl" baseline="0" dirty="0">
                          <a:solidFill>
                            <a:srgbClr val="002060"/>
                          </a:solidFill>
                        </a:rPr>
                        <a:t>DE </a:t>
                      </a:r>
                      <a:r>
                        <a:rPr lang="es-ES_tradnl" dirty="0" smtClean="0">
                          <a:solidFill>
                            <a:srgbClr val="002060"/>
                          </a:solidFill>
                        </a:rPr>
                        <a:t>CONTRATAÇÃO</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436390123"/>
              </p:ext>
            </p:extLst>
          </p:nvPr>
        </p:nvGraphicFramePr>
        <p:xfrm>
          <a:off x="3782364" y="1396081"/>
          <a:ext cx="7740009" cy="1463040"/>
        </p:xfrm>
        <a:graphic>
          <a:graphicData uri="http://schemas.openxmlformats.org/drawingml/2006/table">
            <a:tbl>
              <a:tblPr firstRow="1" bandRow="1">
                <a:tableStyleId>{5C22544A-7EE6-4342-B048-85BDC9FD1C3A}</a:tableStyleId>
              </a:tblPr>
              <a:tblGrid>
                <a:gridCol w="7740009">
                  <a:extLst>
                    <a:ext uri="{9D8B030D-6E8A-4147-A177-3AD203B41FA5}">
                      <a16:colId xmlns="" xmlns:a16="http://schemas.microsoft.com/office/drawing/2014/main" val="20000"/>
                    </a:ext>
                  </a:extLst>
                </a:gridCol>
              </a:tblGrid>
              <a:tr h="370840">
                <a:tc>
                  <a:txBody>
                    <a:bodyPr/>
                    <a:lstStyle/>
                    <a:p>
                      <a:pPr marL="0" lvl="0" indent="0" algn="just">
                        <a:spcAft>
                          <a:spcPts val="0"/>
                        </a:spcAft>
                        <a:buFont typeface="+mj-lt"/>
                        <a:buNone/>
                      </a:pPr>
                      <a:r>
                        <a:rPr lang="pt-PT" sz="1800" b="0" noProof="0" dirty="0" smtClean="0">
                          <a:solidFill>
                            <a:schemeClr val="tx1"/>
                          </a:solidFill>
                          <a:effectLst/>
                          <a:latin typeface="+mn-lt"/>
                          <a:ea typeface="Times New Roman" panose="02020603050405020304" pitchFamily="18" charset="0"/>
                          <a:cs typeface="Times New Roman" panose="02020603050405020304" pitchFamily="18" charset="0"/>
                        </a:rPr>
                        <a:t>Toda a documentação correspondente aos processos de contratação deverá ser conservada, tanto pela entidade contratada como pela entidade contratante, com o fim de facilitar os processos de auditoria e controlo. Para além disso, deverão comprometer-se a facilitar, aos organismos responsáveis por estes processos, toda a documentação relacionada com as atividades contratadas.</a:t>
                      </a:r>
                      <a:endParaRPr lang="pt-PT" sz="1800" b="0" noProof="0" dirty="0">
                        <a:solidFill>
                          <a:schemeClr val="tx1"/>
                        </a:solidFill>
                        <a:effectLst/>
                        <a:latin typeface="+mn-lt"/>
                        <a:ea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 xmlns:a16="http://schemas.microsoft.com/office/drawing/2014/main" val="10000"/>
                  </a:ext>
                </a:extLst>
              </a:tr>
            </a:tbl>
          </a:graphicData>
        </a:graphic>
      </p:graphicFrame>
      <p:sp>
        <p:nvSpPr>
          <p:cNvPr id="5" name="Rectángulo 4"/>
          <p:cNvSpPr/>
          <p:nvPr/>
        </p:nvSpPr>
        <p:spPr>
          <a:xfrm>
            <a:off x="3782364" y="3358754"/>
            <a:ext cx="7831266" cy="584775"/>
          </a:xfrm>
          <a:prstGeom prst="rect">
            <a:avLst/>
          </a:prstGeom>
        </p:spPr>
        <p:txBody>
          <a:bodyPr wrap="square">
            <a:spAutoFit/>
          </a:bodyPr>
          <a:lstStyle/>
          <a:p>
            <a:r>
              <a:rPr lang="pt-PT" sz="1600" dirty="0" smtClean="0"/>
              <a:t>Consultar o Guia Financeiro sobre a documentação a disponibilizar pelos beneficiários relativamente ao expediente de contratação.</a:t>
            </a:r>
            <a:endParaRPr lang="pt-PT" sz="800" dirty="0"/>
          </a:p>
        </p:txBody>
      </p:sp>
      <p:pic>
        <p:nvPicPr>
          <p:cNvPr id="7"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51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smtClean="0">
                <a:effectLst>
                  <a:outerShdw blurRad="38100" dist="38100" dir="2700000" algn="tl">
                    <a:srgbClr val="000000">
                      <a:alpha val="43137"/>
                    </a:srgbClr>
                  </a:outerShdw>
                </a:effectLst>
              </a:rPr>
              <a:t>DESPESA </a:t>
            </a:r>
            <a:r>
              <a:rPr lang="es-ES" sz="2800" b="1" dirty="0">
                <a:effectLst>
                  <a:outerShdw blurRad="38100" dist="38100" dir="2700000" algn="tl">
                    <a:srgbClr val="000000">
                      <a:alpha val="43137"/>
                    </a:srgbClr>
                  </a:outerShdw>
                </a:effectLst>
              </a:rPr>
              <a:t>FEDER </a:t>
            </a:r>
            <a:r>
              <a:rPr lang="es-ES" sz="2800" b="1" dirty="0" smtClean="0">
                <a:effectLst>
                  <a:outerShdw blurRad="38100" dist="38100" dir="2700000" algn="tl">
                    <a:srgbClr val="000000">
                      <a:alpha val="43137"/>
                    </a:srgbClr>
                  </a:outerShdw>
                </a:effectLst>
              </a:rPr>
              <a:t>FORA DA </a:t>
            </a:r>
            <a:r>
              <a:rPr lang="es-ES" sz="2800" b="1" dirty="0">
                <a:effectLst>
                  <a:outerShdw blurRad="38100" dist="38100" dir="2700000" algn="tl">
                    <a:srgbClr val="000000">
                      <a:alpha val="43137"/>
                    </a:srgbClr>
                  </a:outerShdw>
                </a:effectLst>
              </a:rPr>
              <a:t>ZONA </a:t>
            </a:r>
            <a:r>
              <a:rPr lang="es-ES" sz="2800" b="1" dirty="0" smtClean="0">
                <a:effectLst>
                  <a:outerShdw blurRad="38100" dist="38100" dir="2700000" algn="tl">
                    <a:srgbClr val="000000">
                      <a:alpha val="43137"/>
                    </a:srgbClr>
                  </a:outerShdw>
                </a:effectLst>
              </a:rPr>
              <a:t>DO </a:t>
            </a:r>
            <a:r>
              <a:rPr lang="es-ES" sz="2800" b="1" dirty="0">
                <a:effectLst>
                  <a:outerShdw blurRad="38100" dist="38100" dir="2700000" algn="tl">
                    <a:srgbClr val="000000">
                      <a:alpha val="43137"/>
                    </a:srgbClr>
                  </a:outerShdw>
                </a:effectLst>
              </a:rPr>
              <a:t>PROGRAMA QUE </a:t>
            </a:r>
            <a:r>
              <a:rPr lang="es-ES" sz="2800" b="1" dirty="0" smtClean="0">
                <a:effectLst>
                  <a:outerShdw blurRad="38100" dist="38100" dir="2700000" algn="tl">
                    <a:srgbClr val="000000">
                      <a:alpha val="43137"/>
                    </a:srgbClr>
                  </a:outerShdw>
                </a:effectLst>
              </a:rPr>
              <a:t>PERTENCE À UE</a:t>
            </a:r>
            <a:endParaRPr lang="es-ES" sz="2800" b="1" dirty="0">
              <a:effectLst>
                <a:outerShdw blurRad="38100" dist="38100" dir="2700000" algn="tl">
                  <a:srgbClr val="000000">
                    <a:alpha val="43137"/>
                  </a:srgbClr>
                </a:outerShdw>
              </a:effectLst>
            </a:endParaRPr>
          </a:p>
        </p:txBody>
      </p:sp>
      <p:graphicFrame>
        <p:nvGraphicFramePr>
          <p:cNvPr id="3" name="Tabla 2"/>
          <p:cNvGraphicFramePr>
            <a:graphicFrameLocks noGrp="1"/>
          </p:cNvGraphicFramePr>
          <p:nvPr>
            <p:extLst>
              <p:ext uri="{D42A27DB-BD31-4B8C-83A1-F6EECF244321}">
                <p14:modId xmlns:p14="http://schemas.microsoft.com/office/powerpoint/2010/main" val="3398731287"/>
              </p:ext>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dirty="0" smtClean="0">
                          <a:solidFill>
                            <a:srgbClr val="002060"/>
                          </a:solidFill>
                        </a:rPr>
                        <a:t>DESPESA</a:t>
                      </a:r>
                      <a:r>
                        <a:rPr lang="es-ES_tradnl" baseline="0" dirty="0" smtClean="0">
                          <a:solidFill>
                            <a:srgbClr val="002060"/>
                          </a:solidFill>
                        </a:rPr>
                        <a:t> </a:t>
                      </a:r>
                      <a:r>
                        <a:rPr lang="es-ES_tradnl" baseline="0" dirty="0">
                          <a:solidFill>
                            <a:srgbClr val="002060"/>
                          </a:solidFill>
                        </a:rPr>
                        <a:t>FEDER </a:t>
                      </a:r>
                      <a:r>
                        <a:rPr lang="es-ES_tradnl" baseline="0" dirty="0" smtClean="0">
                          <a:solidFill>
                            <a:srgbClr val="002060"/>
                          </a:solidFill>
                        </a:rPr>
                        <a:t>FORA DA </a:t>
                      </a:r>
                      <a:r>
                        <a:rPr lang="es-ES_tradnl" baseline="0" dirty="0">
                          <a:solidFill>
                            <a:srgbClr val="002060"/>
                          </a:solidFill>
                        </a:rPr>
                        <a:t>ZONA </a:t>
                      </a:r>
                      <a:r>
                        <a:rPr lang="es-ES_tradnl" baseline="0" dirty="0" smtClean="0">
                          <a:solidFill>
                            <a:srgbClr val="002060"/>
                          </a:solidFill>
                        </a:rPr>
                        <a:t>DO </a:t>
                      </a:r>
                      <a:r>
                        <a:rPr lang="es-ES_tradnl" baseline="0" dirty="0">
                          <a:solidFill>
                            <a:srgbClr val="002060"/>
                          </a:solidFill>
                        </a:rPr>
                        <a:t>PROGRAMA QUE </a:t>
                      </a:r>
                      <a:r>
                        <a:rPr lang="es-ES_tradnl" baseline="0" dirty="0" smtClean="0">
                          <a:solidFill>
                            <a:srgbClr val="002060"/>
                          </a:solidFill>
                        </a:rPr>
                        <a:t>PERTENCE À </a:t>
                      </a:r>
                      <a:r>
                        <a:rPr lang="es-ES_tradnl" baseline="0" dirty="0">
                          <a:solidFill>
                            <a:srgbClr val="002060"/>
                          </a:solidFill>
                        </a:rPr>
                        <a:t>UE</a:t>
                      </a:r>
                      <a:endParaRPr lang="es-ES_tradnl" dirty="0">
                        <a:solidFill>
                          <a:srgbClr val="002060"/>
                        </a:solidFill>
                      </a:endParaRP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Rectángulo 8"/>
          <p:cNvSpPr/>
          <p:nvPr/>
        </p:nvSpPr>
        <p:spPr>
          <a:xfrm>
            <a:off x="3691108" y="1680450"/>
            <a:ext cx="7931398" cy="1200329"/>
          </a:xfrm>
          <a:prstGeom prst="rect">
            <a:avLst/>
          </a:prstGeom>
        </p:spPr>
        <p:txBody>
          <a:bodyPr wrap="square">
            <a:spAutoFit/>
          </a:bodyPr>
          <a:lstStyle/>
          <a:p>
            <a:r>
              <a:rPr lang="pt-PT" sz="1600" b="1" dirty="0" smtClean="0"/>
              <a:t>Normativa:</a:t>
            </a:r>
          </a:p>
          <a:p>
            <a:endParaRPr lang="pt-PT" sz="800" dirty="0" smtClean="0"/>
          </a:p>
          <a:p>
            <a:pPr marL="285750" indent="-285750">
              <a:buFont typeface="Arial" panose="020B0604020202020204" pitchFamily="34" charset="0"/>
              <a:buChar char="•"/>
            </a:pPr>
            <a:r>
              <a:rPr lang="pt-PT" sz="1600" dirty="0" smtClean="0"/>
              <a:t>Artigo 70.º do Regulamento (UE) Nº 1303/2013.</a:t>
            </a:r>
          </a:p>
          <a:p>
            <a:pPr marL="285750" indent="-285750">
              <a:buFont typeface="Arial" panose="020B0604020202020204" pitchFamily="34" charset="0"/>
              <a:buChar char="•"/>
            </a:pPr>
            <a:r>
              <a:rPr lang="pt-PT" sz="1600" dirty="0" smtClean="0"/>
              <a:t>Artigo 20.º do Regulamento (UE) Nº 1299/2013.</a:t>
            </a:r>
          </a:p>
          <a:p>
            <a:pPr marL="285750" indent="-285750">
              <a:buFont typeface="Arial" panose="020B0604020202020204" pitchFamily="34" charset="0"/>
              <a:buChar char="•"/>
            </a:pPr>
            <a:r>
              <a:rPr lang="pt-PT" sz="1600" dirty="0" smtClean="0"/>
              <a:t>Artigo 5.º do Regulamento Delegado (UE) Nº 481/2014.</a:t>
            </a:r>
            <a:endParaRPr lang="pt-PT" sz="800" dirty="0"/>
          </a:p>
        </p:txBody>
      </p:sp>
      <p:sp>
        <p:nvSpPr>
          <p:cNvPr id="10" name="Rectángulo 9"/>
          <p:cNvSpPr/>
          <p:nvPr/>
        </p:nvSpPr>
        <p:spPr>
          <a:xfrm>
            <a:off x="3691108" y="3126265"/>
            <a:ext cx="7931398" cy="3293209"/>
          </a:xfrm>
          <a:prstGeom prst="rect">
            <a:avLst/>
          </a:prstGeom>
        </p:spPr>
        <p:txBody>
          <a:bodyPr wrap="square">
            <a:spAutoFit/>
          </a:bodyPr>
          <a:lstStyle/>
          <a:p>
            <a:r>
              <a:rPr lang="pt-PT" sz="1600" dirty="0" smtClean="0"/>
              <a:t>As operações por </a:t>
            </a:r>
            <a:r>
              <a:rPr lang="pt-PT" sz="1600" b="1" dirty="0" smtClean="0"/>
              <a:t>regra geral </a:t>
            </a:r>
            <a:r>
              <a:rPr lang="pt-PT" sz="1600" dirty="0" smtClean="0"/>
              <a:t>estarão localizadas na parte da zona do </a:t>
            </a:r>
            <a:r>
              <a:rPr lang="pt-PT" sz="1600" dirty="0"/>
              <a:t>P</a:t>
            </a:r>
            <a:r>
              <a:rPr lang="pt-PT" sz="1600" dirty="0" smtClean="0"/>
              <a:t>rograma que pertence à União.</a:t>
            </a:r>
          </a:p>
          <a:p>
            <a:endParaRPr lang="pt-PT" sz="1600" dirty="0" smtClean="0"/>
          </a:p>
          <a:p>
            <a:r>
              <a:rPr lang="pt-PT" sz="1600" dirty="0" smtClean="0"/>
              <a:t>Os projetos poderão realizar ações </a:t>
            </a:r>
            <a:r>
              <a:rPr lang="pt-PT" sz="1600" b="1" dirty="0" smtClean="0"/>
              <a:t>fora da parte da zona do Programa </a:t>
            </a:r>
            <a:r>
              <a:rPr lang="pt-PT" sz="1600" dirty="0" smtClean="0"/>
              <a:t>que pertence à União Europeia, sempre que cumpram as seguintes condições:</a:t>
            </a:r>
          </a:p>
          <a:p>
            <a:pPr marL="342900" lvl="0" indent="-342900">
              <a:buFont typeface="+mj-lt"/>
              <a:buAutoNum type="alphaLcParenR"/>
            </a:pPr>
            <a:r>
              <a:rPr lang="pt-PT" sz="1600" dirty="0" smtClean="0"/>
              <a:t>Que essas ações redundem em benefício da zona do Programa;</a:t>
            </a:r>
          </a:p>
          <a:p>
            <a:pPr marL="342900" lvl="0" indent="-342900">
              <a:buFont typeface="+mj-lt"/>
              <a:buAutoNum type="alphaLcParenR"/>
            </a:pPr>
            <a:r>
              <a:rPr lang="pt-PT" sz="1600" dirty="0" smtClean="0"/>
              <a:t>Que o </a:t>
            </a:r>
            <a:r>
              <a:rPr lang="pt-PT" sz="1600" dirty="0" smtClean="0"/>
              <a:t>montante </a:t>
            </a:r>
            <a:r>
              <a:rPr lang="pt-PT" sz="1600" dirty="0" smtClean="0"/>
              <a:t>total </a:t>
            </a:r>
            <a:r>
              <a:rPr lang="pt-PT" sz="1600" dirty="0" smtClean="0"/>
              <a:t>alocado </a:t>
            </a:r>
            <a:r>
              <a:rPr lang="pt-PT" sz="1600" dirty="0" smtClean="0"/>
              <a:t>a essas ações </a:t>
            </a:r>
            <a:r>
              <a:rPr lang="pt-PT" sz="1600" b="1" dirty="0" smtClean="0"/>
              <a:t>não exceda 30% do apoio FEDER ao nível de projeto</a:t>
            </a:r>
            <a:r>
              <a:rPr lang="pt-PT" sz="1600" dirty="0"/>
              <a:t>;</a:t>
            </a:r>
            <a:endParaRPr lang="pt-PT" sz="1600" dirty="0" smtClean="0"/>
          </a:p>
          <a:p>
            <a:pPr marL="342900" lvl="0" indent="-342900">
              <a:buFont typeface="+mj-lt"/>
              <a:buAutoNum type="alphaLcParenR"/>
            </a:pPr>
            <a:r>
              <a:rPr lang="pt-PT" sz="1600" dirty="0" smtClean="0"/>
              <a:t>Que as autoridades do Programa cumpram todas as obrigações de gestão, controlo e auditoria a respeito dessas despesas realizadas.</a:t>
            </a:r>
          </a:p>
          <a:p>
            <a:endParaRPr lang="es-ES" sz="1600" dirty="0"/>
          </a:p>
          <a:p>
            <a:endParaRPr lang="es-ES" sz="1600" dirty="0"/>
          </a:p>
          <a:p>
            <a:endParaRPr lang="es-ES" sz="1600" dirty="0"/>
          </a:p>
        </p:txBody>
      </p:sp>
      <p:pic>
        <p:nvPicPr>
          <p:cNvPr id="6"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16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smtClean="0">
                <a:effectLst>
                  <a:outerShdw blurRad="38100" dist="38100" dir="2700000" algn="tl">
                    <a:srgbClr val="000000">
                      <a:alpha val="43137"/>
                    </a:srgbClr>
                  </a:outerShdw>
                </a:effectLst>
              </a:rPr>
              <a:t>DESPESA FORA DA </a:t>
            </a:r>
            <a:r>
              <a:rPr lang="es-ES" sz="2800" b="1" dirty="0">
                <a:effectLst>
                  <a:outerShdw blurRad="38100" dist="38100" dir="2700000" algn="tl">
                    <a:srgbClr val="000000">
                      <a:alpha val="43137"/>
                    </a:srgbClr>
                  </a:outerShdw>
                </a:effectLst>
              </a:rPr>
              <a:t>ZONA </a:t>
            </a:r>
            <a:r>
              <a:rPr lang="es-ES" sz="2800" b="1" dirty="0" smtClean="0">
                <a:effectLst>
                  <a:outerShdw blurRad="38100" dist="38100" dir="2700000" algn="tl">
                    <a:srgbClr val="000000">
                      <a:alpha val="43137"/>
                    </a:srgbClr>
                  </a:outerShdw>
                </a:effectLst>
              </a:rPr>
              <a:t>DO </a:t>
            </a:r>
            <a:r>
              <a:rPr lang="es-ES" sz="2800" b="1" dirty="0">
                <a:effectLst>
                  <a:outerShdw blurRad="38100" dist="38100" dir="2700000" algn="tl">
                    <a:srgbClr val="000000">
                      <a:alpha val="43137"/>
                    </a:srgbClr>
                  </a:outerShdw>
                </a:effectLst>
              </a:rPr>
              <a:t>PROGRAMA QUE </a:t>
            </a:r>
            <a:r>
              <a:rPr lang="es-ES" sz="2800" b="1" dirty="0" smtClean="0">
                <a:effectLst>
                  <a:outerShdw blurRad="38100" dist="38100" dir="2700000" algn="tl">
                    <a:srgbClr val="000000">
                      <a:alpha val="43137"/>
                    </a:srgbClr>
                  </a:outerShdw>
                </a:effectLst>
              </a:rPr>
              <a:t>PERTENCE À </a:t>
            </a:r>
            <a:r>
              <a:rPr lang="es-ES" sz="2800" b="1" dirty="0">
                <a:effectLst>
                  <a:outerShdw blurRad="38100" dist="38100" dir="2700000" algn="tl">
                    <a:srgbClr val="000000">
                      <a:alpha val="43137"/>
                    </a:srgbClr>
                  </a:outerShdw>
                </a:effectLst>
              </a:rPr>
              <a:t>UE</a:t>
            </a:r>
          </a:p>
        </p:txBody>
      </p:sp>
      <p:graphicFrame>
        <p:nvGraphicFramePr>
          <p:cNvPr id="3" name="Tabla 2"/>
          <p:cNvGraphicFramePr>
            <a:graphicFrameLocks noGrp="1"/>
          </p:cNvGraphicFramePr>
          <p:nvPr>
            <p:extLst>
              <p:ext uri="{D42A27DB-BD31-4B8C-83A1-F6EECF244321}">
                <p14:modId xmlns:p14="http://schemas.microsoft.com/office/powerpoint/2010/main" val="2372883280"/>
              </p:ext>
            </p:extLst>
          </p:nvPr>
        </p:nvGraphicFramePr>
        <p:xfrm>
          <a:off x="3542270" y="766120"/>
          <a:ext cx="8155460" cy="376880"/>
        </p:xfrm>
        <a:graphic>
          <a:graphicData uri="http://schemas.openxmlformats.org/drawingml/2006/table">
            <a:tbl>
              <a:tblPr firstRow="1" bandRow="1">
                <a:tableStyleId>{5C22544A-7EE6-4342-B048-85BDC9FD1C3A}</a:tableStyleId>
              </a:tblPr>
              <a:tblGrid>
                <a:gridCol w="8155460">
                  <a:extLst>
                    <a:ext uri="{9D8B030D-6E8A-4147-A177-3AD203B41FA5}">
                      <a16:colId xmlns="" xmlns:a16="http://schemas.microsoft.com/office/drawing/2014/main" val="20000"/>
                    </a:ext>
                  </a:extLst>
                </a:gridCol>
              </a:tblGrid>
              <a:tr h="37688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baseline="0" dirty="0" smtClean="0">
                          <a:solidFill>
                            <a:srgbClr val="002060"/>
                          </a:solidFill>
                        </a:rPr>
                        <a:t>DESPESA </a:t>
                      </a:r>
                      <a:r>
                        <a:rPr lang="es-ES_tradnl" baseline="0" dirty="0">
                          <a:solidFill>
                            <a:srgbClr val="002060"/>
                          </a:solidFill>
                        </a:rPr>
                        <a:t>FEDER </a:t>
                      </a:r>
                      <a:r>
                        <a:rPr lang="es-ES_tradnl" baseline="0" dirty="0" smtClean="0">
                          <a:solidFill>
                            <a:srgbClr val="002060"/>
                          </a:solidFill>
                        </a:rPr>
                        <a:t>FORA DA </a:t>
                      </a:r>
                      <a:r>
                        <a:rPr lang="es-ES_tradnl" baseline="0" dirty="0">
                          <a:solidFill>
                            <a:srgbClr val="002060"/>
                          </a:solidFill>
                        </a:rPr>
                        <a:t>ZONA </a:t>
                      </a:r>
                      <a:r>
                        <a:rPr lang="es-ES_tradnl" baseline="0" dirty="0" smtClean="0">
                          <a:solidFill>
                            <a:srgbClr val="002060"/>
                          </a:solidFill>
                        </a:rPr>
                        <a:t>DO </a:t>
                      </a:r>
                      <a:r>
                        <a:rPr lang="es-ES_tradnl" baseline="0" dirty="0">
                          <a:solidFill>
                            <a:srgbClr val="002060"/>
                          </a:solidFill>
                        </a:rPr>
                        <a:t>PROGRAMA QUE </a:t>
                      </a:r>
                      <a:r>
                        <a:rPr lang="es-ES_tradnl" baseline="0" dirty="0" smtClean="0">
                          <a:solidFill>
                            <a:srgbClr val="002060"/>
                          </a:solidFill>
                        </a:rPr>
                        <a:t>PERTENCE À U.E.</a:t>
                      </a: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Rectángulo 8"/>
          <p:cNvSpPr/>
          <p:nvPr/>
        </p:nvSpPr>
        <p:spPr>
          <a:xfrm>
            <a:off x="3542270" y="1169694"/>
            <a:ext cx="8262552" cy="5078313"/>
          </a:xfrm>
          <a:prstGeom prst="rect">
            <a:avLst/>
          </a:prstGeom>
        </p:spPr>
        <p:txBody>
          <a:bodyPr wrap="square">
            <a:spAutoFit/>
          </a:bodyPr>
          <a:lstStyle/>
          <a:p>
            <a:r>
              <a:rPr lang="pt-PT" b="1" dirty="0" smtClean="0"/>
              <a:t>Princípio de ”localização da operação”.</a:t>
            </a:r>
          </a:p>
          <a:p>
            <a:endParaRPr lang="pt-PT" b="1" dirty="0" smtClean="0"/>
          </a:p>
          <a:p>
            <a:r>
              <a:rPr lang="pt-PT" b="1" dirty="0" smtClean="0"/>
              <a:t>Computam dentro do limite dos 30%:</a:t>
            </a:r>
          </a:p>
          <a:p>
            <a:pPr marL="285750" indent="-285750" algn="just">
              <a:buFont typeface="Arial" panose="020B0604020202020204" pitchFamily="34" charset="0"/>
              <a:buChar char="•"/>
            </a:pPr>
            <a:r>
              <a:rPr lang="pt-PT" dirty="0" smtClean="0"/>
              <a:t>Despesas de bens materiais (equipamentos e infraestruturas) localizados no terceiro país participante;</a:t>
            </a:r>
          </a:p>
          <a:p>
            <a:pPr marL="285750" indent="-285750" algn="just">
              <a:buFont typeface="Arial" panose="020B0604020202020204" pitchFamily="34" charset="0"/>
              <a:buChar char="•"/>
            </a:pPr>
            <a:r>
              <a:rPr lang="pt-PT" dirty="0" smtClean="0"/>
              <a:t>Despesas de aluguer de material, localizado no país terceiro participante, se esse material estiver relacionado com um investimento produtivo ou a um investimento em equipamento e infraestruturas;</a:t>
            </a:r>
          </a:p>
          <a:p>
            <a:pPr marL="285750" indent="-285750" algn="just">
              <a:buFont typeface="Arial" panose="020B0604020202020204" pitchFamily="34" charset="0"/>
              <a:buChar char="•"/>
            </a:pPr>
            <a:r>
              <a:rPr lang="pt-PT" dirty="0" smtClean="0"/>
              <a:t>Despesas de viagens, alojamento </a:t>
            </a:r>
            <a:r>
              <a:rPr lang="pt-PT" dirty="0"/>
              <a:t>e</a:t>
            </a:r>
            <a:r>
              <a:rPr lang="pt-PT" dirty="0" smtClean="0"/>
              <a:t> deslocações locais no lugar de destino de outros participantes (que no seja pessoal do beneficiário) em atividades fora da parte da zona do Programa correspondente à U.E. (</a:t>
            </a:r>
            <a:r>
              <a:rPr lang="pt-PT" b="1" dirty="0" err="1" smtClean="0"/>
              <a:t>Art</a:t>
            </a:r>
            <a:r>
              <a:rPr lang="pt-PT" b="1" dirty="0" smtClean="0"/>
              <a:t>. 5.6 del RD 481/2014</a:t>
            </a:r>
            <a:r>
              <a:rPr lang="pt-PT" dirty="0" smtClean="0"/>
              <a:t>);</a:t>
            </a:r>
          </a:p>
          <a:p>
            <a:pPr marL="285750" indent="-285750" algn="just">
              <a:buFont typeface="Arial" panose="020B0604020202020204" pitchFamily="34" charset="0"/>
              <a:buChar char="•"/>
            </a:pPr>
            <a:r>
              <a:rPr lang="pt-PT" dirty="0" smtClean="0"/>
              <a:t>Despesas de promoção fora da parte da zona do programa correspondente à União que estejam ligados a um investimento produtivo ou equipamento ou infraestruturas, e a atividades desenvolvidas nessa dita zona (</a:t>
            </a:r>
            <a:r>
              <a:rPr lang="pt-PT" b="1" dirty="0" smtClean="0"/>
              <a:t>que não consistam em formação</a:t>
            </a:r>
            <a:r>
              <a:rPr lang="pt-PT" dirty="0" smtClean="0"/>
              <a:t>);</a:t>
            </a:r>
          </a:p>
          <a:p>
            <a:pPr marL="285750" indent="-285750" algn="just">
              <a:buFont typeface="Arial" panose="020B0604020202020204" pitchFamily="34" charset="0"/>
              <a:buChar char="•"/>
            </a:pPr>
            <a:r>
              <a:rPr lang="pt-PT" dirty="0" smtClean="0"/>
              <a:t>Despesas </a:t>
            </a:r>
            <a:r>
              <a:rPr lang="pt-PT" smtClean="0"/>
              <a:t>relativas ao desenvolvimento </a:t>
            </a:r>
            <a:r>
              <a:rPr lang="pt-PT" dirty="0" smtClean="0"/>
              <a:t>de uma atividade determinada ou prestação de serviço localizada fora de parte da zona do programa correspondente à União ou em benefício de dita zona (</a:t>
            </a:r>
            <a:r>
              <a:rPr lang="pt-PT" b="1" dirty="0" smtClean="0"/>
              <a:t>que não consistam em formação)</a:t>
            </a:r>
            <a:r>
              <a:rPr lang="pt-PT" dirty="0" smtClean="0"/>
              <a:t>.</a:t>
            </a:r>
            <a:endParaRPr lang="pt-PT" dirty="0"/>
          </a:p>
        </p:txBody>
      </p:sp>
      <p:pic>
        <p:nvPicPr>
          <p:cNvPr id="5"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242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1142999"/>
            <a:ext cx="2834640" cy="4614333"/>
          </a:xfrm>
        </p:spPr>
        <p:txBody>
          <a:bodyPr anchor="ctr">
            <a:normAutofit/>
          </a:bodyPr>
          <a:lstStyle/>
          <a:p>
            <a:pPr algn="ctr"/>
            <a:r>
              <a:rPr lang="es-ES" sz="2800" b="1" dirty="0">
                <a:effectLst>
                  <a:outerShdw blurRad="38100" dist="38100" dir="2700000" algn="tl">
                    <a:srgbClr val="000000">
                      <a:alpha val="43137"/>
                    </a:srgbClr>
                  </a:outerShdw>
                </a:effectLst>
              </a:rPr>
              <a:t>DESPESA FORA DA ZONA DO PROGRAMA QUE PERTENCE À UE</a:t>
            </a:r>
          </a:p>
        </p:txBody>
      </p:sp>
      <p:graphicFrame>
        <p:nvGraphicFramePr>
          <p:cNvPr id="3" name="Tabla 2"/>
          <p:cNvGraphicFramePr>
            <a:graphicFrameLocks noGrp="1"/>
          </p:cNvGraphicFramePr>
          <p:nvPr>
            <p:extLst/>
          </p:nvPr>
        </p:nvGraphicFramePr>
        <p:xfrm>
          <a:off x="3691107" y="794884"/>
          <a:ext cx="7831266" cy="370840"/>
        </p:xfrm>
        <a:graphic>
          <a:graphicData uri="http://schemas.openxmlformats.org/drawingml/2006/table">
            <a:tbl>
              <a:tblPr firstRow="1" bandRow="1">
                <a:tableStyleId>{5C22544A-7EE6-4342-B048-85BDC9FD1C3A}</a:tableStyleId>
              </a:tblPr>
              <a:tblGrid>
                <a:gridCol w="7831266">
                  <a:extLst>
                    <a:ext uri="{9D8B030D-6E8A-4147-A177-3AD203B41FA5}">
                      <a16:colId xmlns="" xmlns:a16="http://schemas.microsoft.com/office/drawing/2014/main" val="20000"/>
                    </a:ext>
                  </a:extLst>
                </a:gridCol>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_tradnl" baseline="0" dirty="0" smtClean="0">
                          <a:solidFill>
                            <a:srgbClr val="002060"/>
                          </a:solidFill>
                        </a:rPr>
                        <a:t>DESPESA FEDER FORA DA ZONA DO PROGRAMA QUE PERTENCE À U.E.</a:t>
                      </a:r>
                    </a:p>
                  </a:txBody>
                  <a:tcPr>
                    <a:solidFill>
                      <a:srgbClr val="C8DEF8"/>
                    </a:solidFill>
                  </a:tcPr>
                </a:tc>
                <a:extLst>
                  <a:ext uri="{0D108BD9-81ED-4DB2-BD59-A6C34878D82A}">
                    <a16:rowId xmlns="" xmlns:a16="http://schemas.microsoft.com/office/drawing/2014/main" val="10000"/>
                  </a:ext>
                </a:extLst>
              </a:tr>
            </a:tbl>
          </a:graphicData>
        </a:graphic>
      </p:graphicFrame>
      <p:sp>
        <p:nvSpPr>
          <p:cNvPr id="9" name="Rectángulo 8"/>
          <p:cNvSpPr/>
          <p:nvPr/>
        </p:nvSpPr>
        <p:spPr>
          <a:xfrm>
            <a:off x="3691107" y="1499141"/>
            <a:ext cx="7931398" cy="5047536"/>
          </a:xfrm>
          <a:prstGeom prst="rect">
            <a:avLst/>
          </a:prstGeom>
        </p:spPr>
        <p:txBody>
          <a:bodyPr wrap="square">
            <a:spAutoFit/>
          </a:bodyPr>
          <a:lstStyle/>
          <a:p>
            <a:r>
              <a:rPr lang="pt-PT" b="1" dirty="0" smtClean="0"/>
              <a:t>Não computam dentro do limite dos 30%:</a:t>
            </a:r>
          </a:p>
          <a:p>
            <a:endParaRPr lang="pt-PT" dirty="0" smtClean="0"/>
          </a:p>
          <a:p>
            <a:pPr marL="285750" indent="-285750" algn="just">
              <a:buFont typeface="Arial" panose="020B0604020202020204" pitchFamily="34" charset="0"/>
              <a:buChar char="•"/>
            </a:pPr>
            <a:r>
              <a:rPr lang="pt-PT" dirty="0" smtClean="0"/>
              <a:t>Despesas de viagem e alojamento e deslocações locais no lugar de destino, dos beneficiários FEDER da zona do programa correspondente à U.E que se desloquem fora da zona do programa da U.E (</a:t>
            </a:r>
            <a:r>
              <a:rPr lang="pt-PT" b="1" dirty="0" smtClean="0"/>
              <a:t>EXCEPCIÓN</a:t>
            </a:r>
            <a:r>
              <a:rPr lang="pt-PT" dirty="0" smtClean="0"/>
              <a:t> </a:t>
            </a:r>
            <a:r>
              <a:rPr lang="pt-PT" b="1" dirty="0" err="1" smtClean="0"/>
              <a:t>Art</a:t>
            </a:r>
            <a:r>
              <a:rPr lang="pt-PT" b="1" dirty="0" smtClean="0"/>
              <a:t>. 5.8 del RD 481/2014</a:t>
            </a:r>
            <a:r>
              <a:rPr lang="pt-PT" dirty="0" smtClean="0"/>
              <a:t>).</a:t>
            </a:r>
          </a:p>
          <a:p>
            <a:pPr marL="285750" indent="-285750" algn="just">
              <a:buFont typeface="Arial" panose="020B0604020202020204" pitchFamily="34" charset="0"/>
              <a:buChar char="•"/>
            </a:pPr>
            <a:r>
              <a:rPr lang="pt-PT" dirty="0" smtClean="0"/>
              <a:t>Despesas de viagem e alojamento de pessoal dos países terceiros participantes e/ou participantes associados que sejam pagos pelos beneficiários FEDER para apoiar a assistência dessas entidades a ações desenvolvidas dentro da zona do programa correspondente à U.E.</a:t>
            </a:r>
          </a:p>
          <a:p>
            <a:pPr marL="285750" indent="-285750" algn="just">
              <a:buFont typeface="Arial" panose="020B0604020202020204" pitchFamily="34" charset="0"/>
              <a:buChar char="•"/>
            </a:pPr>
            <a:r>
              <a:rPr lang="pt-PT" dirty="0" smtClean="0"/>
              <a:t>Despesas relativas a </a:t>
            </a:r>
            <a:r>
              <a:rPr lang="pt-PT" u="sng" dirty="0" smtClean="0"/>
              <a:t>atividades de promoção e desenvolvimento de capacidades (formação)</a:t>
            </a:r>
            <a:r>
              <a:rPr lang="pt-PT" dirty="0" smtClean="0"/>
              <a:t>, ainda que essas atividades se localizem em território fora da zona do programa correspondente à U.E. (</a:t>
            </a:r>
            <a:r>
              <a:rPr lang="pt-PT" b="1" dirty="0" smtClean="0"/>
              <a:t>EXCEPÇÃO</a:t>
            </a:r>
            <a:r>
              <a:rPr lang="pt-PT" dirty="0" smtClean="0"/>
              <a:t> </a:t>
            </a:r>
            <a:r>
              <a:rPr lang="pt-PT" b="1" dirty="0" smtClean="0"/>
              <a:t>Art.º 20.3 do Regulamento 1299/2013 e Art.5.5 del RD 481/2014</a:t>
            </a:r>
            <a:r>
              <a:rPr lang="pt-PT" dirty="0" smtClean="0"/>
              <a:t>).</a:t>
            </a:r>
          </a:p>
          <a:p>
            <a:pPr algn="just" hangingPunct="0"/>
            <a:r>
              <a:rPr lang="pt-PT" dirty="0" smtClean="0"/>
              <a:t> </a:t>
            </a:r>
          </a:p>
          <a:p>
            <a:pPr algn="just" hangingPunct="0"/>
            <a:r>
              <a:rPr lang="pt-PT" dirty="0" smtClean="0"/>
              <a:t>A justificação de todas estas despesas terá que cumprir todos os requisitos estabelecidos para justificar qualquer outra despesa cofinanciada pelo FEDER.</a:t>
            </a:r>
          </a:p>
          <a:p>
            <a:pPr algn="just" hangingPunct="0"/>
            <a:endParaRPr lang="es-ES" sz="1600" dirty="0"/>
          </a:p>
        </p:txBody>
      </p:sp>
      <p:pic>
        <p:nvPicPr>
          <p:cNvPr id="5" name="Picture 3" descr="G:\PO INTERREG V A\Comunicação\logos\FEDR_rgb_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PO INTERREG V A\Comunicação\logos\logo-ancho_MAC 2014-2020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99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032" y="2330823"/>
            <a:ext cx="2834640" cy="1705715"/>
          </a:xfrm>
        </p:spPr>
        <p:txBody>
          <a:bodyPr>
            <a:normAutofit/>
          </a:bodyPr>
          <a:lstStyle/>
          <a:p>
            <a:pPr algn="ctr"/>
            <a:r>
              <a:rPr lang="es-ES_tradnl" sz="2800" b="1" dirty="0" smtClean="0">
                <a:effectLst>
                  <a:outerShdw blurRad="38100" dist="38100" dir="2700000" algn="tl">
                    <a:srgbClr val="000000">
                      <a:alpha val="43137"/>
                    </a:srgbClr>
                  </a:outerShdw>
                </a:effectLst>
              </a:rPr>
              <a:t>A GESTÃO FINANCEIRA DOS PROJETOS </a:t>
            </a:r>
            <a:endParaRPr lang="es-ES" sz="2800" b="1" dirty="0">
              <a:effectLst>
                <a:outerShdw blurRad="38100" dist="38100" dir="2700000" algn="tl">
                  <a:srgbClr val="000000">
                    <a:alpha val="43137"/>
                  </a:srgbClr>
                </a:outerShdw>
              </a:effectLst>
            </a:endParaRPr>
          </a:p>
        </p:txBody>
      </p:sp>
      <p:pic>
        <p:nvPicPr>
          <p:cNvPr id="7" name="Imagen 6"/>
          <p:cNvPicPr>
            <a:picLocks noChangeAspect="1"/>
          </p:cNvPicPr>
          <p:nvPr/>
        </p:nvPicPr>
        <p:blipFill>
          <a:blip r:embed="rId2"/>
          <a:stretch>
            <a:fillRect/>
          </a:stretch>
        </p:blipFill>
        <p:spPr>
          <a:xfrm>
            <a:off x="6680889" y="1830860"/>
            <a:ext cx="1998323" cy="1414365"/>
          </a:xfrm>
          <a:prstGeom prst="rect">
            <a:avLst/>
          </a:prstGeom>
        </p:spPr>
      </p:pic>
      <p:sp>
        <p:nvSpPr>
          <p:cNvPr id="8" name="Text Box 5"/>
          <p:cNvSpPr txBox="1">
            <a:spLocks noChangeArrowheads="1"/>
          </p:cNvSpPr>
          <p:nvPr/>
        </p:nvSpPr>
        <p:spPr bwMode="auto">
          <a:xfrm>
            <a:off x="3826476" y="739590"/>
            <a:ext cx="68676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0850" indent="-450850" algn="l">
              <a:defRPr>
                <a:solidFill>
                  <a:schemeClr val="tx1"/>
                </a:solidFill>
                <a:latin typeface="Arial" panose="020B0604020202020204" pitchFamily="34" charset="0"/>
              </a:defRPr>
            </a:lvl1pPr>
            <a:lvl2pPr marL="984250" indent="-87313" algn="l">
              <a:defRPr>
                <a:solidFill>
                  <a:schemeClr val="tx1"/>
                </a:solidFill>
                <a:latin typeface="Arial" panose="020B0604020202020204" pitchFamily="34" charset="0"/>
              </a:defRPr>
            </a:lvl2pPr>
            <a:lvl3pPr marL="2225675" indent="-342900" algn="l">
              <a:defRPr>
                <a:solidFill>
                  <a:schemeClr val="tx1"/>
                </a:solidFill>
                <a:latin typeface="Arial" panose="020B0604020202020204" pitchFamily="34" charset="0"/>
              </a:defRPr>
            </a:lvl3pPr>
            <a:lvl4pPr marL="2747963" indent="-342900" algn="l">
              <a:defRPr>
                <a:solidFill>
                  <a:schemeClr val="tx1"/>
                </a:solidFill>
                <a:latin typeface="Arial" panose="020B0604020202020204" pitchFamily="34" charset="0"/>
              </a:defRPr>
            </a:lvl4pPr>
            <a:lvl5pPr marL="3270250" indent="-342900" algn="l">
              <a:defRPr>
                <a:solidFill>
                  <a:schemeClr val="tx1"/>
                </a:solidFill>
                <a:latin typeface="Arial" panose="020B0604020202020204" pitchFamily="34" charset="0"/>
              </a:defRPr>
            </a:lvl5pPr>
            <a:lvl6pPr marL="3727450" indent="-342900" fontAlgn="base">
              <a:spcBef>
                <a:spcPct val="0"/>
              </a:spcBef>
              <a:spcAft>
                <a:spcPct val="0"/>
              </a:spcAft>
              <a:defRPr>
                <a:solidFill>
                  <a:schemeClr val="tx1"/>
                </a:solidFill>
                <a:latin typeface="Arial" panose="020B0604020202020204" pitchFamily="34" charset="0"/>
              </a:defRPr>
            </a:lvl6pPr>
            <a:lvl7pPr marL="4184650" indent="-342900" fontAlgn="base">
              <a:spcBef>
                <a:spcPct val="0"/>
              </a:spcBef>
              <a:spcAft>
                <a:spcPct val="0"/>
              </a:spcAft>
              <a:defRPr>
                <a:solidFill>
                  <a:schemeClr val="tx1"/>
                </a:solidFill>
                <a:latin typeface="Arial" panose="020B0604020202020204" pitchFamily="34" charset="0"/>
              </a:defRPr>
            </a:lvl7pPr>
            <a:lvl8pPr marL="4641850" indent="-342900" fontAlgn="base">
              <a:spcBef>
                <a:spcPct val="0"/>
              </a:spcBef>
              <a:spcAft>
                <a:spcPct val="0"/>
              </a:spcAft>
              <a:defRPr>
                <a:solidFill>
                  <a:schemeClr val="tx1"/>
                </a:solidFill>
                <a:latin typeface="Arial" panose="020B0604020202020204" pitchFamily="34" charset="0"/>
              </a:defRPr>
            </a:lvl8pPr>
            <a:lvl9pPr marL="5099050" indent="-342900" fontAlgn="base">
              <a:spcBef>
                <a:spcPct val="0"/>
              </a:spcBef>
              <a:spcAft>
                <a:spcPct val="0"/>
              </a:spcAft>
              <a:defRPr>
                <a:solidFill>
                  <a:schemeClr val="tx1"/>
                </a:solidFill>
                <a:latin typeface="Arial" panose="020B0604020202020204" pitchFamily="34" charset="0"/>
              </a:defRPr>
            </a:lvl9pPr>
          </a:lstStyle>
          <a:p>
            <a:pPr marL="896937" lvl="1" indent="0" algn="ctr">
              <a:lnSpc>
                <a:spcPct val="100000"/>
              </a:lnSpc>
              <a:spcBef>
                <a:spcPct val="50000"/>
              </a:spcBef>
            </a:pPr>
            <a:r>
              <a:rPr lang="es-ES_tradnl" altLang="es-ES" sz="2400" b="1" dirty="0" smtClean="0">
                <a:solidFill>
                  <a:srgbClr val="000099"/>
                </a:solidFill>
                <a:latin typeface="+mn-lt"/>
              </a:rPr>
              <a:t>OBRIGADO PELA SUA ATENÇÃO</a:t>
            </a:r>
          </a:p>
        </p:txBody>
      </p:sp>
      <p:sp>
        <p:nvSpPr>
          <p:cNvPr id="9" name="Rectángulo 8"/>
          <p:cNvSpPr/>
          <p:nvPr/>
        </p:nvSpPr>
        <p:spPr>
          <a:xfrm>
            <a:off x="4239492" y="3344610"/>
            <a:ext cx="7195126" cy="1015663"/>
          </a:xfrm>
          <a:prstGeom prst="rect">
            <a:avLst/>
          </a:prstGeom>
          <a:ln>
            <a:solidFill>
              <a:schemeClr val="tx1"/>
            </a:solidFill>
          </a:ln>
        </p:spPr>
        <p:txBody>
          <a:bodyPr wrap="square">
            <a:spAutoFit/>
          </a:bodyPr>
          <a:lstStyle/>
          <a:p>
            <a:pPr marL="439737" algn="ctr">
              <a:spcBef>
                <a:spcPct val="50000"/>
              </a:spcBef>
            </a:pPr>
            <a:r>
              <a:rPr lang="es-ES_tradnl" altLang="es-ES" sz="2400" b="1" dirty="0" smtClean="0">
                <a:solidFill>
                  <a:srgbClr val="000099"/>
                </a:solidFill>
              </a:rPr>
              <a:t>Secretaria Conjunta:</a:t>
            </a:r>
          </a:p>
          <a:p>
            <a:pPr marL="439737" algn="ctr">
              <a:spcBef>
                <a:spcPct val="50000"/>
              </a:spcBef>
            </a:pPr>
            <a:r>
              <a:rPr lang="es-ES_tradnl" altLang="es-ES" sz="2400" dirty="0" smtClean="0">
                <a:solidFill>
                  <a:srgbClr val="C00000"/>
                </a:solidFill>
              </a:rPr>
              <a:t>gestionproyectos@pct-mac.org</a:t>
            </a:r>
            <a:endParaRPr lang="es-ES_tradnl" altLang="es-ES" sz="2400" dirty="0">
              <a:solidFill>
                <a:srgbClr val="C00000"/>
              </a:solidFill>
            </a:endParaRPr>
          </a:p>
        </p:txBody>
      </p:sp>
      <p:sp>
        <p:nvSpPr>
          <p:cNvPr id="10" name="Rectángulo 9"/>
          <p:cNvSpPr/>
          <p:nvPr/>
        </p:nvSpPr>
        <p:spPr>
          <a:xfrm>
            <a:off x="5317304" y="1145971"/>
            <a:ext cx="4125104" cy="461665"/>
          </a:xfrm>
          <a:prstGeom prst="rect">
            <a:avLst/>
          </a:prstGeom>
        </p:spPr>
        <p:txBody>
          <a:bodyPr wrap="none">
            <a:spAutoFit/>
          </a:bodyPr>
          <a:lstStyle/>
          <a:p>
            <a:pPr marL="896937" lvl="1" indent="0" algn="ctr">
              <a:lnSpc>
                <a:spcPct val="100000"/>
              </a:lnSpc>
              <a:spcBef>
                <a:spcPct val="50000"/>
              </a:spcBef>
            </a:pPr>
            <a:r>
              <a:rPr lang="es-ES_tradnl" altLang="es-ES" sz="2400" b="1" dirty="0">
                <a:solidFill>
                  <a:srgbClr val="000099"/>
                </a:solidFill>
              </a:rPr>
              <a:t>www.mac-interreg.org</a:t>
            </a:r>
          </a:p>
        </p:txBody>
      </p:sp>
      <p:sp>
        <p:nvSpPr>
          <p:cNvPr id="11" name="Rectángulo 10"/>
          <p:cNvSpPr/>
          <p:nvPr/>
        </p:nvSpPr>
        <p:spPr>
          <a:xfrm>
            <a:off x="4239493" y="4565007"/>
            <a:ext cx="7195126" cy="1015663"/>
          </a:xfrm>
          <a:prstGeom prst="rect">
            <a:avLst/>
          </a:prstGeom>
          <a:ln>
            <a:solidFill>
              <a:schemeClr val="tx1"/>
            </a:solidFill>
          </a:ln>
        </p:spPr>
        <p:txBody>
          <a:bodyPr wrap="square">
            <a:spAutoFit/>
          </a:bodyPr>
          <a:lstStyle/>
          <a:p>
            <a:pPr marL="439737" algn="ctr">
              <a:spcBef>
                <a:spcPct val="50000"/>
              </a:spcBef>
            </a:pPr>
            <a:r>
              <a:rPr lang="pt-PT" altLang="es-ES" sz="2400" b="1" dirty="0" smtClean="0">
                <a:solidFill>
                  <a:srgbClr val="000099"/>
                </a:solidFill>
              </a:rPr>
              <a:t>Correspondente Regional dos Açores</a:t>
            </a:r>
          </a:p>
          <a:p>
            <a:pPr marL="439737" algn="ctr">
              <a:spcBef>
                <a:spcPct val="50000"/>
              </a:spcBef>
            </a:pPr>
            <a:r>
              <a:rPr lang="pt-PT" altLang="es-ES" sz="2400" dirty="0" smtClean="0">
                <a:solidFill>
                  <a:srgbClr val="C00000"/>
                </a:solidFill>
              </a:rPr>
              <a:t>andreia.b.bretao@azores.gov.pt</a:t>
            </a:r>
            <a:endParaRPr lang="pt-PT" altLang="es-ES" sz="2400" dirty="0">
              <a:solidFill>
                <a:srgbClr val="C00000"/>
              </a:solidFill>
            </a:endParaRPr>
          </a:p>
        </p:txBody>
      </p:sp>
      <p:pic>
        <p:nvPicPr>
          <p:cNvPr id="12" name="Picture 3" descr="G:\PO INTERREG V A\Comunicação\logos\FEDR_rgb_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78" y="44450"/>
            <a:ext cx="2554287" cy="6985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PO INTERREG V A\Comunicação\logos\logo-ancho_MAC 2014-2020_rgb_P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707" y="6097398"/>
            <a:ext cx="3085365" cy="75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00096"/>
      </p:ext>
    </p:extLst>
  </p:cSld>
  <p:clrMapOvr>
    <a:masterClrMapping/>
  </p:clrMapOvr>
</p:sld>
</file>

<file path=ppt/theme/theme1.xml><?xml version="1.0" encoding="utf-8"?>
<a:theme xmlns:a="http://schemas.openxmlformats.org/drawingml/2006/main" name="Marco">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emplate>TM03457475[[fn=Marco]]</Template>
  <TotalTime>3184</TotalTime>
  <Words>3342</Words>
  <Application>Microsoft Office PowerPoint</Application>
  <PresentationFormat>Personalizados</PresentationFormat>
  <Paragraphs>385</Paragraphs>
  <Slides>27</Slides>
  <Notes>0</Notes>
  <HiddenSlides>0</HiddenSlides>
  <MMClips>0</MMClips>
  <ScaleCrop>false</ScaleCrop>
  <HeadingPairs>
    <vt:vector size="4" baseType="variant">
      <vt:variant>
        <vt:lpstr>Tema</vt:lpstr>
      </vt:variant>
      <vt:variant>
        <vt:i4>1</vt:i4>
      </vt:variant>
      <vt:variant>
        <vt:lpstr>Títulos dos diapositivos</vt:lpstr>
      </vt:variant>
      <vt:variant>
        <vt:i4>27</vt:i4>
      </vt:variant>
    </vt:vector>
  </HeadingPairs>
  <TitlesOfParts>
    <vt:vector size="28" baseType="lpstr">
      <vt:lpstr>Marco</vt:lpstr>
      <vt:lpstr>Seminário Técnico para os beneficiários de projetos aprovados na 1ª convocatória do  Programa INTERREG V-A MAC 2014-2020</vt:lpstr>
      <vt:lpstr>A GESTÃO FINANCEIRA  DOS  PROJETOS</vt:lpstr>
      <vt:lpstr>O CIRCUITO FINANCEIRO</vt:lpstr>
      <vt:lpstr>O CIRCUITO FINANCEIRO</vt:lpstr>
      <vt:lpstr>O CIRCUITO FINANCEIRO</vt:lpstr>
      <vt:lpstr>A ELEGIBILIDADE DA DESPESA</vt:lpstr>
      <vt:lpstr>A ELEGIBILIDADE DA DESPESA</vt:lpstr>
      <vt:lpstr>LA ELEGIBILIDAD DEL GASTO</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A ELEGIBILIDADE DA DESPESA</vt:lpstr>
      <vt:lpstr>DESPESA FEDER FORA DA ZONA DO PROGRAMA QUE PERTENCE À UE</vt:lpstr>
      <vt:lpstr>DESPESA FORA DA ZONA DO PROGRAMA QUE PERTENCE À UE</vt:lpstr>
      <vt:lpstr>DESPESA FORA DA ZONA DO PROGRAMA QUE PERTENCE À UE</vt:lpstr>
      <vt:lpstr>A GESTÃO FINANCEIRA DOS PROJETOS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Lanzamiento Interreg MAC 2014-2020</dc:title>
  <dc:creator>Mercedes Palancar</dc:creator>
  <cp:lastModifiedBy>Andreia BB. Silveira</cp:lastModifiedBy>
  <cp:revision>216</cp:revision>
  <cp:lastPrinted>2017-03-10T13:43:39Z</cp:lastPrinted>
  <dcterms:created xsi:type="dcterms:W3CDTF">2015-12-21T13:16:32Z</dcterms:created>
  <dcterms:modified xsi:type="dcterms:W3CDTF">2017-03-21T14:43:27Z</dcterms:modified>
</cp:coreProperties>
</file>